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4" r:id="rId5"/>
    <p:sldId id="259" r:id="rId6"/>
    <p:sldId id="260" r:id="rId7"/>
    <p:sldId id="261" r:id="rId8"/>
    <p:sldId id="262"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4" autoAdjust="0"/>
    <p:restoredTop sz="94660"/>
  </p:normalViewPr>
  <p:slideViewPr>
    <p:cSldViewPr snapToGrid="0">
      <p:cViewPr varScale="1">
        <p:scale>
          <a:sx n="61" d="100"/>
          <a:sy n="61" d="100"/>
        </p:scale>
        <p:origin x="55" y="17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B1781-2273-45DE-AFB4-EF2FE7AB47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29F73E6-CFD4-4033-BE49-FD3773DC1C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3087C7A-A61B-4B08-AF3A-E92196CA5D3D}"/>
              </a:ext>
            </a:extLst>
          </p:cNvPr>
          <p:cNvSpPr>
            <a:spLocks noGrp="1"/>
          </p:cNvSpPr>
          <p:nvPr>
            <p:ph type="dt" sz="half" idx="10"/>
          </p:nvPr>
        </p:nvSpPr>
        <p:spPr/>
        <p:txBody>
          <a:bodyPr/>
          <a:lstStyle/>
          <a:p>
            <a:fld id="{D30C04A3-3A37-4120-8956-3B6971FDE10D}" type="datetimeFigureOut">
              <a:rPr lang="en-IN" smtClean="0"/>
              <a:t>26-04-2021</a:t>
            </a:fld>
            <a:endParaRPr lang="en-IN"/>
          </a:p>
        </p:txBody>
      </p:sp>
      <p:sp>
        <p:nvSpPr>
          <p:cNvPr id="5" name="Footer Placeholder 4">
            <a:extLst>
              <a:ext uri="{FF2B5EF4-FFF2-40B4-BE49-F238E27FC236}">
                <a16:creationId xmlns:a16="http://schemas.microsoft.com/office/drawing/2014/main" id="{F776EB4A-AC13-4662-ABC9-5B8EC3C7FAA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C4636A5-A7FA-451B-A832-8A095D86DFFD}"/>
              </a:ext>
            </a:extLst>
          </p:cNvPr>
          <p:cNvSpPr>
            <a:spLocks noGrp="1"/>
          </p:cNvSpPr>
          <p:nvPr>
            <p:ph type="sldNum" sz="quarter" idx="12"/>
          </p:nvPr>
        </p:nvSpPr>
        <p:spPr/>
        <p:txBody>
          <a:bodyPr/>
          <a:lstStyle/>
          <a:p>
            <a:fld id="{5D0D37FB-E594-4658-BADE-92121EA2C084}" type="slidenum">
              <a:rPr lang="en-IN" smtClean="0"/>
              <a:t>‹#›</a:t>
            </a:fld>
            <a:endParaRPr lang="en-IN"/>
          </a:p>
        </p:txBody>
      </p:sp>
    </p:spTree>
    <p:extLst>
      <p:ext uri="{BB962C8B-B14F-4D97-AF65-F5344CB8AC3E}">
        <p14:creationId xmlns:p14="http://schemas.microsoft.com/office/powerpoint/2010/main" val="2120073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AA17A-1805-44CF-B88B-C74FB2C9149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0AF1C3A-A603-4B76-9853-D767DA7C11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122E5FD-82DF-4AE4-BD0B-452839191041}"/>
              </a:ext>
            </a:extLst>
          </p:cNvPr>
          <p:cNvSpPr>
            <a:spLocks noGrp="1"/>
          </p:cNvSpPr>
          <p:nvPr>
            <p:ph type="dt" sz="half" idx="10"/>
          </p:nvPr>
        </p:nvSpPr>
        <p:spPr/>
        <p:txBody>
          <a:bodyPr/>
          <a:lstStyle/>
          <a:p>
            <a:fld id="{D30C04A3-3A37-4120-8956-3B6971FDE10D}" type="datetimeFigureOut">
              <a:rPr lang="en-IN" smtClean="0"/>
              <a:t>26-04-2021</a:t>
            </a:fld>
            <a:endParaRPr lang="en-IN"/>
          </a:p>
        </p:txBody>
      </p:sp>
      <p:sp>
        <p:nvSpPr>
          <p:cNvPr id="5" name="Footer Placeholder 4">
            <a:extLst>
              <a:ext uri="{FF2B5EF4-FFF2-40B4-BE49-F238E27FC236}">
                <a16:creationId xmlns:a16="http://schemas.microsoft.com/office/drawing/2014/main" id="{CEE6BFD8-98E0-4D79-BF68-74775E7352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5F676DF-376C-4EFD-AF06-3FC4E40B44D7}"/>
              </a:ext>
            </a:extLst>
          </p:cNvPr>
          <p:cNvSpPr>
            <a:spLocks noGrp="1"/>
          </p:cNvSpPr>
          <p:nvPr>
            <p:ph type="sldNum" sz="quarter" idx="12"/>
          </p:nvPr>
        </p:nvSpPr>
        <p:spPr/>
        <p:txBody>
          <a:bodyPr/>
          <a:lstStyle/>
          <a:p>
            <a:fld id="{5D0D37FB-E594-4658-BADE-92121EA2C084}" type="slidenum">
              <a:rPr lang="en-IN" smtClean="0"/>
              <a:t>‹#›</a:t>
            </a:fld>
            <a:endParaRPr lang="en-IN"/>
          </a:p>
        </p:txBody>
      </p:sp>
    </p:spTree>
    <p:extLst>
      <p:ext uri="{BB962C8B-B14F-4D97-AF65-F5344CB8AC3E}">
        <p14:creationId xmlns:p14="http://schemas.microsoft.com/office/powerpoint/2010/main" val="1080076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138AC2-DB1C-49F8-8B91-112B910DC9C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B81147E-7C31-4E4A-B0DD-F1BBAEFEC7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44F5D5-F2FB-4F53-B3D7-1D4EBDE05079}"/>
              </a:ext>
            </a:extLst>
          </p:cNvPr>
          <p:cNvSpPr>
            <a:spLocks noGrp="1"/>
          </p:cNvSpPr>
          <p:nvPr>
            <p:ph type="dt" sz="half" idx="10"/>
          </p:nvPr>
        </p:nvSpPr>
        <p:spPr/>
        <p:txBody>
          <a:bodyPr/>
          <a:lstStyle/>
          <a:p>
            <a:fld id="{D30C04A3-3A37-4120-8956-3B6971FDE10D}" type="datetimeFigureOut">
              <a:rPr lang="en-IN" smtClean="0"/>
              <a:t>26-04-2021</a:t>
            </a:fld>
            <a:endParaRPr lang="en-IN"/>
          </a:p>
        </p:txBody>
      </p:sp>
      <p:sp>
        <p:nvSpPr>
          <p:cNvPr id="5" name="Footer Placeholder 4">
            <a:extLst>
              <a:ext uri="{FF2B5EF4-FFF2-40B4-BE49-F238E27FC236}">
                <a16:creationId xmlns:a16="http://schemas.microsoft.com/office/drawing/2014/main" id="{74B72C8C-C34E-42AD-91AC-ACD0E228EC0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7138940-4CBE-4C0E-9B4B-B50B889B3C8A}"/>
              </a:ext>
            </a:extLst>
          </p:cNvPr>
          <p:cNvSpPr>
            <a:spLocks noGrp="1"/>
          </p:cNvSpPr>
          <p:nvPr>
            <p:ph type="sldNum" sz="quarter" idx="12"/>
          </p:nvPr>
        </p:nvSpPr>
        <p:spPr/>
        <p:txBody>
          <a:bodyPr/>
          <a:lstStyle/>
          <a:p>
            <a:fld id="{5D0D37FB-E594-4658-BADE-92121EA2C084}" type="slidenum">
              <a:rPr lang="en-IN" smtClean="0"/>
              <a:t>‹#›</a:t>
            </a:fld>
            <a:endParaRPr lang="en-IN"/>
          </a:p>
        </p:txBody>
      </p:sp>
    </p:spTree>
    <p:extLst>
      <p:ext uri="{BB962C8B-B14F-4D97-AF65-F5344CB8AC3E}">
        <p14:creationId xmlns:p14="http://schemas.microsoft.com/office/powerpoint/2010/main" val="16511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3D77F-4609-4814-A3ED-5CE3593024B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1DBF08E-3366-42DD-8A61-72870A5BD1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A3ADE88-4AD0-4A75-8112-8A60DB017459}"/>
              </a:ext>
            </a:extLst>
          </p:cNvPr>
          <p:cNvSpPr>
            <a:spLocks noGrp="1"/>
          </p:cNvSpPr>
          <p:nvPr>
            <p:ph type="dt" sz="half" idx="10"/>
          </p:nvPr>
        </p:nvSpPr>
        <p:spPr/>
        <p:txBody>
          <a:bodyPr/>
          <a:lstStyle/>
          <a:p>
            <a:fld id="{D30C04A3-3A37-4120-8956-3B6971FDE10D}" type="datetimeFigureOut">
              <a:rPr lang="en-IN" smtClean="0"/>
              <a:t>26-04-2021</a:t>
            </a:fld>
            <a:endParaRPr lang="en-IN"/>
          </a:p>
        </p:txBody>
      </p:sp>
      <p:sp>
        <p:nvSpPr>
          <p:cNvPr id="5" name="Footer Placeholder 4">
            <a:extLst>
              <a:ext uri="{FF2B5EF4-FFF2-40B4-BE49-F238E27FC236}">
                <a16:creationId xmlns:a16="http://schemas.microsoft.com/office/drawing/2014/main" id="{B7C1108F-4856-45A1-8503-4E64D5B99DC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ED8C3B3-690B-4938-8537-80FEDE9ADE90}"/>
              </a:ext>
            </a:extLst>
          </p:cNvPr>
          <p:cNvSpPr>
            <a:spLocks noGrp="1"/>
          </p:cNvSpPr>
          <p:nvPr>
            <p:ph type="sldNum" sz="quarter" idx="12"/>
          </p:nvPr>
        </p:nvSpPr>
        <p:spPr/>
        <p:txBody>
          <a:bodyPr/>
          <a:lstStyle/>
          <a:p>
            <a:fld id="{5D0D37FB-E594-4658-BADE-92121EA2C084}" type="slidenum">
              <a:rPr lang="en-IN" smtClean="0"/>
              <a:t>‹#›</a:t>
            </a:fld>
            <a:endParaRPr lang="en-IN"/>
          </a:p>
        </p:txBody>
      </p:sp>
    </p:spTree>
    <p:extLst>
      <p:ext uri="{BB962C8B-B14F-4D97-AF65-F5344CB8AC3E}">
        <p14:creationId xmlns:p14="http://schemas.microsoft.com/office/powerpoint/2010/main" val="200729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763E0-6F14-43B7-B399-9D9BFE8708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9239FFF-A659-45FB-9765-BF217AB37F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B19E22-DC71-4D24-BF23-8684071C2B52}"/>
              </a:ext>
            </a:extLst>
          </p:cNvPr>
          <p:cNvSpPr>
            <a:spLocks noGrp="1"/>
          </p:cNvSpPr>
          <p:nvPr>
            <p:ph type="dt" sz="half" idx="10"/>
          </p:nvPr>
        </p:nvSpPr>
        <p:spPr/>
        <p:txBody>
          <a:bodyPr/>
          <a:lstStyle/>
          <a:p>
            <a:fld id="{D30C04A3-3A37-4120-8956-3B6971FDE10D}" type="datetimeFigureOut">
              <a:rPr lang="en-IN" smtClean="0"/>
              <a:t>26-04-2021</a:t>
            </a:fld>
            <a:endParaRPr lang="en-IN"/>
          </a:p>
        </p:txBody>
      </p:sp>
      <p:sp>
        <p:nvSpPr>
          <p:cNvPr id="5" name="Footer Placeholder 4">
            <a:extLst>
              <a:ext uri="{FF2B5EF4-FFF2-40B4-BE49-F238E27FC236}">
                <a16:creationId xmlns:a16="http://schemas.microsoft.com/office/drawing/2014/main" id="{067F19F9-2F7B-44BF-9EF3-7521062216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239F2F3-799D-4763-87CF-9737403AA478}"/>
              </a:ext>
            </a:extLst>
          </p:cNvPr>
          <p:cNvSpPr>
            <a:spLocks noGrp="1"/>
          </p:cNvSpPr>
          <p:nvPr>
            <p:ph type="sldNum" sz="quarter" idx="12"/>
          </p:nvPr>
        </p:nvSpPr>
        <p:spPr/>
        <p:txBody>
          <a:bodyPr/>
          <a:lstStyle/>
          <a:p>
            <a:fld id="{5D0D37FB-E594-4658-BADE-92121EA2C084}" type="slidenum">
              <a:rPr lang="en-IN" smtClean="0"/>
              <a:t>‹#›</a:t>
            </a:fld>
            <a:endParaRPr lang="en-IN"/>
          </a:p>
        </p:txBody>
      </p:sp>
    </p:spTree>
    <p:extLst>
      <p:ext uri="{BB962C8B-B14F-4D97-AF65-F5344CB8AC3E}">
        <p14:creationId xmlns:p14="http://schemas.microsoft.com/office/powerpoint/2010/main" val="3943095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9D7DE-8752-4BB3-8498-29E6ED66D3F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DD5D072-0749-4033-8061-8719FDE5E0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9430480-5C53-4A58-BBA0-E0D3662E879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4CE65F1-CAFF-426D-A311-3E83BF524DDC}"/>
              </a:ext>
            </a:extLst>
          </p:cNvPr>
          <p:cNvSpPr>
            <a:spLocks noGrp="1"/>
          </p:cNvSpPr>
          <p:nvPr>
            <p:ph type="dt" sz="half" idx="10"/>
          </p:nvPr>
        </p:nvSpPr>
        <p:spPr/>
        <p:txBody>
          <a:bodyPr/>
          <a:lstStyle/>
          <a:p>
            <a:fld id="{D30C04A3-3A37-4120-8956-3B6971FDE10D}" type="datetimeFigureOut">
              <a:rPr lang="en-IN" smtClean="0"/>
              <a:t>26-04-2021</a:t>
            </a:fld>
            <a:endParaRPr lang="en-IN"/>
          </a:p>
        </p:txBody>
      </p:sp>
      <p:sp>
        <p:nvSpPr>
          <p:cNvPr id="6" name="Footer Placeholder 5">
            <a:extLst>
              <a:ext uri="{FF2B5EF4-FFF2-40B4-BE49-F238E27FC236}">
                <a16:creationId xmlns:a16="http://schemas.microsoft.com/office/drawing/2014/main" id="{A7FBDBAF-51DB-4D87-9D27-DCD735EB276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C5D2227-6AD3-4B78-8E9F-F3BFD24E6800}"/>
              </a:ext>
            </a:extLst>
          </p:cNvPr>
          <p:cNvSpPr>
            <a:spLocks noGrp="1"/>
          </p:cNvSpPr>
          <p:nvPr>
            <p:ph type="sldNum" sz="quarter" idx="12"/>
          </p:nvPr>
        </p:nvSpPr>
        <p:spPr/>
        <p:txBody>
          <a:bodyPr/>
          <a:lstStyle/>
          <a:p>
            <a:fld id="{5D0D37FB-E594-4658-BADE-92121EA2C084}" type="slidenum">
              <a:rPr lang="en-IN" smtClean="0"/>
              <a:t>‹#›</a:t>
            </a:fld>
            <a:endParaRPr lang="en-IN"/>
          </a:p>
        </p:txBody>
      </p:sp>
    </p:spTree>
    <p:extLst>
      <p:ext uri="{BB962C8B-B14F-4D97-AF65-F5344CB8AC3E}">
        <p14:creationId xmlns:p14="http://schemas.microsoft.com/office/powerpoint/2010/main" val="1079068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7BCB9-2D91-4D95-AF78-D60D7B2E1B4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E0D2BCD-7842-48EA-9300-73F0436ED8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5D3622-9918-4CA5-A650-BC0431D7CE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57B50CB-928E-4BB9-8E92-8E426ACE4B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5B54E71-5B09-4605-8F25-55D208B370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82B7267-0245-4392-B2CA-8428CAA7F8F5}"/>
              </a:ext>
            </a:extLst>
          </p:cNvPr>
          <p:cNvSpPr>
            <a:spLocks noGrp="1"/>
          </p:cNvSpPr>
          <p:nvPr>
            <p:ph type="dt" sz="half" idx="10"/>
          </p:nvPr>
        </p:nvSpPr>
        <p:spPr/>
        <p:txBody>
          <a:bodyPr/>
          <a:lstStyle/>
          <a:p>
            <a:fld id="{D30C04A3-3A37-4120-8956-3B6971FDE10D}" type="datetimeFigureOut">
              <a:rPr lang="en-IN" smtClean="0"/>
              <a:t>26-04-2021</a:t>
            </a:fld>
            <a:endParaRPr lang="en-IN"/>
          </a:p>
        </p:txBody>
      </p:sp>
      <p:sp>
        <p:nvSpPr>
          <p:cNvPr id="8" name="Footer Placeholder 7">
            <a:extLst>
              <a:ext uri="{FF2B5EF4-FFF2-40B4-BE49-F238E27FC236}">
                <a16:creationId xmlns:a16="http://schemas.microsoft.com/office/drawing/2014/main" id="{945F3EEB-134D-45C1-884B-0020CF40034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FE48BF5-7E4F-4D73-98A7-A9E6896A1AD0}"/>
              </a:ext>
            </a:extLst>
          </p:cNvPr>
          <p:cNvSpPr>
            <a:spLocks noGrp="1"/>
          </p:cNvSpPr>
          <p:nvPr>
            <p:ph type="sldNum" sz="quarter" idx="12"/>
          </p:nvPr>
        </p:nvSpPr>
        <p:spPr/>
        <p:txBody>
          <a:bodyPr/>
          <a:lstStyle/>
          <a:p>
            <a:fld id="{5D0D37FB-E594-4658-BADE-92121EA2C084}" type="slidenum">
              <a:rPr lang="en-IN" smtClean="0"/>
              <a:t>‹#›</a:t>
            </a:fld>
            <a:endParaRPr lang="en-IN"/>
          </a:p>
        </p:txBody>
      </p:sp>
    </p:spTree>
    <p:extLst>
      <p:ext uri="{BB962C8B-B14F-4D97-AF65-F5344CB8AC3E}">
        <p14:creationId xmlns:p14="http://schemas.microsoft.com/office/powerpoint/2010/main" val="1893794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19F79-73A9-495A-BBE6-66631CDA936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1A704C4-FF60-4BAD-BD7C-AD3DBCE9B4F6}"/>
              </a:ext>
            </a:extLst>
          </p:cNvPr>
          <p:cNvSpPr>
            <a:spLocks noGrp="1"/>
          </p:cNvSpPr>
          <p:nvPr>
            <p:ph type="dt" sz="half" idx="10"/>
          </p:nvPr>
        </p:nvSpPr>
        <p:spPr/>
        <p:txBody>
          <a:bodyPr/>
          <a:lstStyle/>
          <a:p>
            <a:fld id="{D30C04A3-3A37-4120-8956-3B6971FDE10D}" type="datetimeFigureOut">
              <a:rPr lang="en-IN" smtClean="0"/>
              <a:t>26-04-2021</a:t>
            </a:fld>
            <a:endParaRPr lang="en-IN"/>
          </a:p>
        </p:txBody>
      </p:sp>
      <p:sp>
        <p:nvSpPr>
          <p:cNvPr id="4" name="Footer Placeholder 3">
            <a:extLst>
              <a:ext uri="{FF2B5EF4-FFF2-40B4-BE49-F238E27FC236}">
                <a16:creationId xmlns:a16="http://schemas.microsoft.com/office/drawing/2014/main" id="{2C3F2A8F-11D0-4A6E-A05A-3FF473403DC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5FC889D-E740-47E5-9779-4B2F6B6370A9}"/>
              </a:ext>
            </a:extLst>
          </p:cNvPr>
          <p:cNvSpPr>
            <a:spLocks noGrp="1"/>
          </p:cNvSpPr>
          <p:nvPr>
            <p:ph type="sldNum" sz="quarter" idx="12"/>
          </p:nvPr>
        </p:nvSpPr>
        <p:spPr/>
        <p:txBody>
          <a:bodyPr/>
          <a:lstStyle/>
          <a:p>
            <a:fld id="{5D0D37FB-E594-4658-BADE-92121EA2C084}" type="slidenum">
              <a:rPr lang="en-IN" smtClean="0"/>
              <a:t>‹#›</a:t>
            </a:fld>
            <a:endParaRPr lang="en-IN"/>
          </a:p>
        </p:txBody>
      </p:sp>
    </p:spTree>
    <p:extLst>
      <p:ext uri="{BB962C8B-B14F-4D97-AF65-F5344CB8AC3E}">
        <p14:creationId xmlns:p14="http://schemas.microsoft.com/office/powerpoint/2010/main" val="3118333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67FD9B-4656-471F-8B0B-D3D39E62EC8C}"/>
              </a:ext>
            </a:extLst>
          </p:cNvPr>
          <p:cNvSpPr>
            <a:spLocks noGrp="1"/>
          </p:cNvSpPr>
          <p:nvPr>
            <p:ph type="dt" sz="half" idx="10"/>
          </p:nvPr>
        </p:nvSpPr>
        <p:spPr/>
        <p:txBody>
          <a:bodyPr/>
          <a:lstStyle/>
          <a:p>
            <a:fld id="{D30C04A3-3A37-4120-8956-3B6971FDE10D}" type="datetimeFigureOut">
              <a:rPr lang="en-IN" smtClean="0"/>
              <a:t>26-04-2021</a:t>
            </a:fld>
            <a:endParaRPr lang="en-IN"/>
          </a:p>
        </p:txBody>
      </p:sp>
      <p:sp>
        <p:nvSpPr>
          <p:cNvPr id="3" name="Footer Placeholder 2">
            <a:extLst>
              <a:ext uri="{FF2B5EF4-FFF2-40B4-BE49-F238E27FC236}">
                <a16:creationId xmlns:a16="http://schemas.microsoft.com/office/drawing/2014/main" id="{A35C5324-E1DF-4091-AA7C-F2DB7B6C1A5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9AFCE60-F780-4E82-9783-F84A1BFED76A}"/>
              </a:ext>
            </a:extLst>
          </p:cNvPr>
          <p:cNvSpPr>
            <a:spLocks noGrp="1"/>
          </p:cNvSpPr>
          <p:nvPr>
            <p:ph type="sldNum" sz="quarter" idx="12"/>
          </p:nvPr>
        </p:nvSpPr>
        <p:spPr/>
        <p:txBody>
          <a:bodyPr/>
          <a:lstStyle/>
          <a:p>
            <a:fld id="{5D0D37FB-E594-4658-BADE-92121EA2C084}" type="slidenum">
              <a:rPr lang="en-IN" smtClean="0"/>
              <a:t>‹#›</a:t>
            </a:fld>
            <a:endParaRPr lang="en-IN"/>
          </a:p>
        </p:txBody>
      </p:sp>
    </p:spTree>
    <p:extLst>
      <p:ext uri="{BB962C8B-B14F-4D97-AF65-F5344CB8AC3E}">
        <p14:creationId xmlns:p14="http://schemas.microsoft.com/office/powerpoint/2010/main" val="4129198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A139E-8C4A-49E5-B960-D16BCF14E4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5915C79-626B-416A-A001-79A5591D54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A90BCA9-D228-4AF7-927F-5089973A23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19AAD-F676-4F4A-9EA7-11AB58A822BE}"/>
              </a:ext>
            </a:extLst>
          </p:cNvPr>
          <p:cNvSpPr>
            <a:spLocks noGrp="1"/>
          </p:cNvSpPr>
          <p:nvPr>
            <p:ph type="dt" sz="half" idx="10"/>
          </p:nvPr>
        </p:nvSpPr>
        <p:spPr/>
        <p:txBody>
          <a:bodyPr/>
          <a:lstStyle/>
          <a:p>
            <a:fld id="{D30C04A3-3A37-4120-8956-3B6971FDE10D}" type="datetimeFigureOut">
              <a:rPr lang="en-IN" smtClean="0"/>
              <a:t>26-04-2021</a:t>
            </a:fld>
            <a:endParaRPr lang="en-IN"/>
          </a:p>
        </p:txBody>
      </p:sp>
      <p:sp>
        <p:nvSpPr>
          <p:cNvPr id="6" name="Footer Placeholder 5">
            <a:extLst>
              <a:ext uri="{FF2B5EF4-FFF2-40B4-BE49-F238E27FC236}">
                <a16:creationId xmlns:a16="http://schemas.microsoft.com/office/drawing/2014/main" id="{35F49336-0575-4F52-A05C-9F1D3BEEED7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41A9D74-877F-4E00-956A-5813FFE244BD}"/>
              </a:ext>
            </a:extLst>
          </p:cNvPr>
          <p:cNvSpPr>
            <a:spLocks noGrp="1"/>
          </p:cNvSpPr>
          <p:nvPr>
            <p:ph type="sldNum" sz="quarter" idx="12"/>
          </p:nvPr>
        </p:nvSpPr>
        <p:spPr/>
        <p:txBody>
          <a:bodyPr/>
          <a:lstStyle/>
          <a:p>
            <a:fld id="{5D0D37FB-E594-4658-BADE-92121EA2C084}" type="slidenum">
              <a:rPr lang="en-IN" smtClean="0"/>
              <a:t>‹#›</a:t>
            </a:fld>
            <a:endParaRPr lang="en-IN"/>
          </a:p>
        </p:txBody>
      </p:sp>
    </p:spTree>
    <p:extLst>
      <p:ext uri="{BB962C8B-B14F-4D97-AF65-F5344CB8AC3E}">
        <p14:creationId xmlns:p14="http://schemas.microsoft.com/office/powerpoint/2010/main" val="1300186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1EE1C-645F-44F0-BAE6-3A70DD81F3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F1B18C3-8243-4902-BD3D-EF67A6892F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E8F41EA-F59E-48D6-A264-D601741A3C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B5ED6E-4807-4E65-9AA0-EB2AF49C0AD4}"/>
              </a:ext>
            </a:extLst>
          </p:cNvPr>
          <p:cNvSpPr>
            <a:spLocks noGrp="1"/>
          </p:cNvSpPr>
          <p:nvPr>
            <p:ph type="dt" sz="half" idx="10"/>
          </p:nvPr>
        </p:nvSpPr>
        <p:spPr/>
        <p:txBody>
          <a:bodyPr/>
          <a:lstStyle/>
          <a:p>
            <a:fld id="{D30C04A3-3A37-4120-8956-3B6971FDE10D}" type="datetimeFigureOut">
              <a:rPr lang="en-IN" smtClean="0"/>
              <a:t>26-04-2021</a:t>
            </a:fld>
            <a:endParaRPr lang="en-IN"/>
          </a:p>
        </p:txBody>
      </p:sp>
      <p:sp>
        <p:nvSpPr>
          <p:cNvPr id="6" name="Footer Placeholder 5">
            <a:extLst>
              <a:ext uri="{FF2B5EF4-FFF2-40B4-BE49-F238E27FC236}">
                <a16:creationId xmlns:a16="http://schemas.microsoft.com/office/drawing/2014/main" id="{FBD015C2-DD86-425F-B120-0F1233BC94F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D931C5A-65A0-4FAB-A8D6-9230F14EEC4C}"/>
              </a:ext>
            </a:extLst>
          </p:cNvPr>
          <p:cNvSpPr>
            <a:spLocks noGrp="1"/>
          </p:cNvSpPr>
          <p:nvPr>
            <p:ph type="sldNum" sz="quarter" idx="12"/>
          </p:nvPr>
        </p:nvSpPr>
        <p:spPr/>
        <p:txBody>
          <a:bodyPr/>
          <a:lstStyle/>
          <a:p>
            <a:fld id="{5D0D37FB-E594-4658-BADE-92121EA2C084}" type="slidenum">
              <a:rPr lang="en-IN" smtClean="0"/>
              <a:t>‹#›</a:t>
            </a:fld>
            <a:endParaRPr lang="en-IN"/>
          </a:p>
        </p:txBody>
      </p:sp>
    </p:spTree>
    <p:extLst>
      <p:ext uri="{BB962C8B-B14F-4D97-AF65-F5344CB8AC3E}">
        <p14:creationId xmlns:p14="http://schemas.microsoft.com/office/powerpoint/2010/main" val="1398267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C34656-72FF-4973-BE3F-126F04FA82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122EC1C-BFDF-4E90-BC73-13568D29C4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8770867-42FE-499C-9D26-C09462CB18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0C04A3-3A37-4120-8956-3B6971FDE10D}" type="datetimeFigureOut">
              <a:rPr lang="en-IN" smtClean="0"/>
              <a:t>26-04-2021</a:t>
            </a:fld>
            <a:endParaRPr lang="en-IN"/>
          </a:p>
        </p:txBody>
      </p:sp>
      <p:sp>
        <p:nvSpPr>
          <p:cNvPr id="5" name="Footer Placeholder 4">
            <a:extLst>
              <a:ext uri="{FF2B5EF4-FFF2-40B4-BE49-F238E27FC236}">
                <a16:creationId xmlns:a16="http://schemas.microsoft.com/office/drawing/2014/main" id="{6ED560FF-3D6B-4380-8F57-CF1C20D642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A10D541-7A40-4ABD-A110-9638292603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0D37FB-E594-4658-BADE-92121EA2C084}" type="slidenum">
              <a:rPr lang="en-IN" smtClean="0"/>
              <a:t>‹#›</a:t>
            </a:fld>
            <a:endParaRPr lang="en-IN"/>
          </a:p>
        </p:txBody>
      </p:sp>
    </p:spTree>
    <p:extLst>
      <p:ext uri="{BB962C8B-B14F-4D97-AF65-F5344CB8AC3E}">
        <p14:creationId xmlns:p14="http://schemas.microsoft.com/office/powerpoint/2010/main" val="22422237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7.tiff"/><Relationship Id="rId4" Type="http://schemas.openxmlformats.org/officeDocument/2006/relationships/image" Target="../media/image6.tiff"/></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10.jpe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45CB0-7831-4C71-A6C4-BF179F3409A0}"/>
              </a:ext>
            </a:extLst>
          </p:cNvPr>
          <p:cNvSpPr>
            <a:spLocks noGrp="1"/>
          </p:cNvSpPr>
          <p:nvPr>
            <p:ph type="title"/>
          </p:nvPr>
        </p:nvSpPr>
        <p:spPr>
          <a:xfrm>
            <a:off x="838200" y="426672"/>
            <a:ext cx="10515600" cy="1325563"/>
          </a:xfrm>
        </p:spPr>
        <p:txBody>
          <a:bodyPr>
            <a:normAutofit/>
          </a:bodyPr>
          <a:lstStyle/>
          <a:p>
            <a:pPr algn="ctr"/>
            <a:r>
              <a:rPr lang="en-US" sz="4000" dirty="0"/>
              <a:t>Scalable Analytics Final Project</a:t>
            </a:r>
            <a:br>
              <a:rPr lang="en-US" sz="4000" dirty="0"/>
            </a:br>
            <a:r>
              <a:rPr lang="en-US" sz="4000" dirty="0"/>
              <a:t>Team IX</a:t>
            </a:r>
            <a:endParaRPr lang="en-IN" sz="4000" dirty="0"/>
          </a:p>
        </p:txBody>
      </p:sp>
      <p:pic>
        <p:nvPicPr>
          <p:cNvPr id="1026" name="Picture 2" descr="Georgia State University">
            <a:extLst>
              <a:ext uri="{FF2B5EF4-FFF2-40B4-BE49-F238E27FC236}">
                <a16:creationId xmlns:a16="http://schemas.microsoft.com/office/drawing/2014/main" id="{B02CFD35-02D3-417E-BD76-F0FD2B0A2E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4715" y="0"/>
            <a:ext cx="1427285" cy="1168943"/>
          </a:xfrm>
          <a:prstGeom prst="rect">
            <a:avLst/>
          </a:prstGeom>
          <a:noFill/>
          <a:extLst>
            <a:ext uri="{909E8E84-426E-40DD-AFC4-6F175D3DCCD1}">
              <a14:hiddenFill xmlns:a14="http://schemas.microsoft.com/office/drawing/2010/main">
                <a:solidFill>
                  <a:srgbClr val="FFFFFF"/>
                </a:solidFill>
              </a14:hiddenFill>
            </a:ext>
          </a:extLst>
        </p:spPr>
      </p:pic>
      <p:sp>
        <p:nvSpPr>
          <p:cNvPr id="3" name="Half Frame 2">
            <a:extLst>
              <a:ext uri="{FF2B5EF4-FFF2-40B4-BE49-F238E27FC236}">
                <a16:creationId xmlns:a16="http://schemas.microsoft.com/office/drawing/2014/main" id="{20250B66-5EC6-4450-89AF-686E9272869E}"/>
              </a:ext>
            </a:extLst>
          </p:cNvPr>
          <p:cNvSpPr/>
          <p:nvPr/>
        </p:nvSpPr>
        <p:spPr>
          <a:xfrm>
            <a:off x="0" y="0"/>
            <a:ext cx="1776046" cy="4246685"/>
          </a:xfrm>
          <a:prstGeom prst="halfFram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 name="Half Frame 4">
            <a:extLst>
              <a:ext uri="{FF2B5EF4-FFF2-40B4-BE49-F238E27FC236}">
                <a16:creationId xmlns:a16="http://schemas.microsoft.com/office/drawing/2014/main" id="{DDEC5850-BF55-4909-B984-9240E01A9F20}"/>
              </a:ext>
            </a:extLst>
          </p:cNvPr>
          <p:cNvSpPr/>
          <p:nvPr/>
        </p:nvSpPr>
        <p:spPr>
          <a:xfrm rot="10800000">
            <a:off x="10415954" y="2730187"/>
            <a:ext cx="1776046" cy="4246685"/>
          </a:xfrm>
          <a:prstGeom prst="halfFram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6" name="Title 1">
            <a:extLst>
              <a:ext uri="{FF2B5EF4-FFF2-40B4-BE49-F238E27FC236}">
                <a16:creationId xmlns:a16="http://schemas.microsoft.com/office/drawing/2014/main" id="{10CD9EF9-E9BE-4193-A68D-E3FF44B4822B}"/>
              </a:ext>
            </a:extLst>
          </p:cNvPr>
          <p:cNvSpPr txBox="1">
            <a:spLocks/>
          </p:cNvSpPr>
          <p:nvPr/>
        </p:nvSpPr>
        <p:spPr>
          <a:xfrm>
            <a:off x="8923723" y="4909783"/>
            <a:ext cx="3353621" cy="1325563"/>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Abhijeet Kothari</a:t>
            </a:r>
            <a:br>
              <a:rPr lang="en-US" sz="3200" dirty="0"/>
            </a:br>
            <a:r>
              <a:rPr lang="en-US" sz="3200" dirty="0"/>
              <a:t>Asheesh Kumar</a:t>
            </a:r>
            <a:br>
              <a:rPr lang="en-US" sz="3200" dirty="0"/>
            </a:br>
            <a:r>
              <a:rPr lang="en-US" sz="3200" dirty="0"/>
              <a:t>Namit Srivastava</a:t>
            </a:r>
            <a:br>
              <a:rPr lang="en-US" sz="3200" dirty="0"/>
            </a:br>
            <a:r>
              <a:rPr lang="en-US" sz="3200" dirty="0"/>
              <a:t>Harshit Bhargava</a:t>
            </a:r>
            <a:endParaRPr lang="en-IN" sz="3200" dirty="0"/>
          </a:p>
        </p:txBody>
      </p:sp>
      <p:sp>
        <p:nvSpPr>
          <p:cNvPr id="13" name="Title 1">
            <a:extLst>
              <a:ext uri="{FF2B5EF4-FFF2-40B4-BE49-F238E27FC236}">
                <a16:creationId xmlns:a16="http://schemas.microsoft.com/office/drawing/2014/main" id="{402E1637-21D7-4BB4-A089-45C842FDC147}"/>
              </a:ext>
            </a:extLst>
          </p:cNvPr>
          <p:cNvSpPr txBox="1">
            <a:spLocks/>
          </p:cNvSpPr>
          <p:nvPr/>
        </p:nvSpPr>
        <p:spPr>
          <a:xfrm>
            <a:off x="788377" y="217890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Yelp Datasets Analysis</a:t>
            </a:r>
            <a:endParaRPr lang="en-IN" sz="4000" dirty="0"/>
          </a:p>
        </p:txBody>
      </p:sp>
      <mc:AlternateContent xmlns:mc="http://schemas.openxmlformats.org/markup-compatibility/2006">
        <mc:Choice xmlns:am3d="http://schemas.microsoft.com/office/drawing/2017/model3d" Requires="am3d">
          <p:graphicFrame>
            <p:nvGraphicFramePr>
              <p:cNvPr id="12" name="3D Model 11" descr="Upward Trend">
                <a:extLst>
                  <a:ext uri="{FF2B5EF4-FFF2-40B4-BE49-F238E27FC236}">
                    <a16:creationId xmlns:a16="http://schemas.microsoft.com/office/drawing/2014/main" id="{555FC500-F8D4-4299-990D-D2BCB9A4DD52}"/>
                  </a:ext>
                </a:extLst>
              </p:cNvPr>
              <p:cNvGraphicFramePr/>
              <p:nvPr>
                <p:extLst>
                  <p:ext uri="{D42A27DB-BD31-4B8C-83A1-F6EECF244321}">
                    <p14:modId xmlns:p14="http://schemas.microsoft.com/office/powerpoint/2010/main" val="3075142972"/>
                  </p:ext>
                </p:extLst>
              </p:nvPr>
            </p:nvGraphicFramePr>
            <p:xfrm>
              <a:off x="4104661" y="3008376"/>
              <a:ext cx="3883031" cy="3416366"/>
            </p:xfrm>
            <a:graphic>
              <a:graphicData uri="http://schemas.microsoft.com/office/drawing/2017/model3d">
                <am3d:model3d r:embed="rId3">
                  <am3d:spPr>
                    <a:xfrm>
                      <a:off x="0" y="0"/>
                      <a:ext cx="3883031" cy="3416366"/>
                    </a:xfrm>
                    <a:prstGeom prst="rect">
                      <a:avLst/>
                    </a:prstGeom>
                  </am3d:spPr>
                  <am3d:camera>
                    <am3d:pos x="0" y="0" z="65012918"/>
                    <am3d:up dx="0" dy="36000000" dz="0"/>
                    <am3d:lookAt x="0" y="0" z="0"/>
                    <am3d:perspective fov="2700000"/>
                  </am3d:camera>
                  <am3d:trans>
                    <am3d:meterPerModelUnit n="101711" d="1000000"/>
                    <am3d:preTrans dx="0" dy="-16609428" dz="0"/>
                    <am3d:scale>
                      <am3d:sx n="1000000" d="1000000"/>
                      <am3d:sy n="1000000" d="1000000"/>
                      <am3d:sz n="1000000" d="1000000"/>
                    </am3d:scale>
                    <am3d:rot/>
                    <am3d:postTrans dx="0" dy="0" dz="0"/>
                  </am3d:trans>
                  <am3d:raster rName="Office3DRenderer" rVer="16.0.8326">
                    <am3d:blip r:embed="rId4"/>
                  </am3d:raster>
                  <am3d:objViewport viewportSz="51665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Upward Trend">
                <a:extLst>
                  <a:ext uri="{FF2B5EF4-FFF2-40B4-BE49-F238E27FC236}">
                    <a16:creationId xmlns:a16="http://schemas.microsoft.com/office/drawing/2014/main" id="{555FC500-F8D4-4299-990D-D2BCB9A4DD52}"/>
                  </a:ext>
                </a:extLst>
              </p:cNvPr>
              <p:cNvPicPr>
                <a:picLocks noGrp="1" noRot="1" noChangeAspect="1" noMove="1" noResize="1" noEditPoints="1" noAdjustHandles="1" noChangeArrowheads="1" noChangeShapeType="1" noCrop="1"/>
              </p:cNvPicPr>
              <p:nvPr/>
            </p:nvPicPr>
            <p:blipFill>
              <a:blip r:embed="rId4"/>
              <a:stretch>
                <a:fillRect/>
              </a:stretch>
            </p:blipFill>
            <p:spPr>
              <a:xfrm>
                <a:off x="4104661" y="3008376"/>
                <a:ext cx="3883031" cy="3416366"/>
              </a:xfrm>
              <a:prstGeom prst="rect">
                <a:avLst/>
              </a:prstGeom>
            </p:spPr>
          </p:pic>
        </mc:Fallback>
      </mc:AlternateContent>
      <p:pic>
        <p:nvPicPr>
          <p:cNvPr id="15" name="Graphic 14" descr="Chevron arrows">
            <a:extLst>
              <a:ext uri="{FF2B5EF4-FFF2-40B4-BE49-F238E27FC236}">
                <a16:creationId xmlns:a16="http://schemas.microsoft.com/office/drawing/2014/main" id="{EF8B9D6A-DA90-4D43-A052-E6F85049E8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2168" y="2384488"/>
            <a:ext cx="914400" cy="914400"/>
          </a:xfrm>
          <a:prstGeom prst="rect">
            <a:avLst/>
          </a:prstGeom>
        </p:spPr>
      </p:pic>
      <p:pic>
        <p:nvPicPr>
          <p:cNvPr id="17" name="Graphic 16" descr="Chevron arrows">
            <a:extLst>
              <a:ext uri="{FF2B5EF4-FFF2-40B4-BE49-F238E27FC236}">
                <a16:creationId xmlns:a16="http://schemas.microsoft.com/office/drawing/2014/main" id="{7B50B48B-BCC0-409E-B243-2258A5D961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45577" y="2384488"/>
            <a:ext cx="914400" cy="914400"/>
          </a:xfrm>
          <a:prstGeom prst="rect">
            <a:avLst/>
          </a:prstGeom>
        </p:spPr>
      </p:pic>
      <p:pic>
        <p:nvPicPr>
          <p:cNvPr id="18" name="Graphic 17" descr="Chevron arrows">
            <a:extLst>
              <a:ext uri="{FF2B5EF4-FFF2-40B4-BE49-F238E27FC236}">
                <a16:creationId xmlns:a16="http://schemas.microsoft.com/office/drawing/2014/main" id="{A40483FE-5045-455B-BE5D-B58EEC3331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01014" y="2384488"/>
            <a:ext cx="914400" cy="914400"/>
          </a:xfrm>
          <a:prstGeom prst="rect">
            <a:avLst/>
          </a:prstGeom>
        </p:spPr>
      </p:pic>
      <p:pic>
        <p:nvPicPr>
          <p:cNvPr id="19" name="Graphic 18" descr="Chevron arrows">
            <a:extLst>
              <a:ext uri="{FF2B5EF4-FFF2-40B4-BE49-F238E27FC236}">
                <a16:creationId xmlns:a16="http://schemas.microsoft.com/office/drawing/2014/main" id="{1C3482CA-2CAD-47D4-8EE9-CB0CA4052CB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64423" y="2384488"/>
            <a:ext cx="914400" cy="914400"/>
          </a:xfrm>
          <a:prstGeom prst="rect">
            <a:avLst/>
          </a:prstGeom>
        </p:spPr>
      </p:pic>
      <p:pic>
        <p:nvPicPr>
          <p:cNvPr id="21" name="Graphic 20" descr="Chevron arrows">
            <a:extLst>
              <a:ext uri="{FF2B5EF4-FFF2-40B4-BE49-F238E27FC236}">
                <a16:creationId xmlns:a16="http://schemas.microsoft.com/office/drawing/2014/main" id="{5B7A478E-9F53-4C41-8CA7-61EF1B3929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8565523" y="2384488"/>
            <a:ext cx="914400" cy="914400"/>
          </a:xfrm>
          <a:prstGeom prst="rect">
            <a:avLst/>
          </a:prstGeom>
        </p:spPr>
      </p:pic>
      <p:pic>
        <p:nvPicPr>
          <p:cNvPr id="22" name="Graphic 21" descr="Chevron arrows">
            <a:extLst>
              <a:ext uri="{FF2B5EF4-FFF2-40B4-BE49-F238E27FC236}">
                <a16:creationId xmlns:a16="http://schemas.microsoft.com/office/drawing/2014/main" id="{D3CD1128-C6AC-450A-ADFA-D1D6D7D31F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9235558" y="2384488"/>
            <a:ext cx="914400" cy="914400"/>
          </a:xfrm>
          <a:prstGeom prst="rect">
            <a:avLst/>
          </a:prstGeom>
        </p:spPr>
      </p:pic>
      <p:pic>
        <p:nvPicPr>
          <p:cNvPr id="23" name="Graphic 22" descr="Chevron arrows">
            <a:extLst>
              <a:ext uri="{FF2B5EF4-FFF2-40B4-BE49-F238E27FC236}">
                <a16:creationId xmlns:a16="http://schemas.microsoft.com/office/drawing/2014/main" id="{A9CE8C43-C00D-44B6-89DB-9CF8AAFA1E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9905593" y="2375453"/>
            <a:ext cx="884327" cy="914400"/>
          </a:xfrm>
          <a:prstGeom prst="rect">
            <a:avLst/>
          </a:prstGeom>
        </p:spPr>
      </p:pic>
      <p:pic>
        <p:nvPicPr>
          <p:cNvPr id="24" name="Graphic 23" descr="Chevron arrows">
            <a:extLst>
              <a:ext uri="{FF2B5EF4-FFF2-40B4-BE49-F238E27FC236}">
                <a16:creationId xmlns:a16="http://schemas.microsoft.com/office/drawing/2014/main" id="{3599A8F3-9182-4640-A23B-97ED9562349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10569002" y="2375452"/>
            <a:ext cx="914400" cy="914400"/>
          </a:xfrm>
          <a:prstGeom prst="rect">
            <a:avLst/>
          </a:prstGeom>
        </p:spPr>
      </p:pic>
    </p:spTree>
    <p:extLst>
      <p:ext uri="{BB962C8B-B14F-4D97-AF65-F5344CB8AC3E}">
        <p14:creationId xmlns:p14="http://schemas.microsoft.com/office/powerpoint/2010/main" val="501550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45CB0-7831-4C71-A6C4-BF179F3409A0}"/>
              </a:ext>
            </a:extLst>
          </p:cNvPr>
          <p:cNvSpPr>
            <a:spLocks noGrp="1"/>
          </p:cNvSpPr>
          <p:nvPr>
            <p:ph type="title"/>
          </p:nvPr>
        </p:nvSpPr>
        <p:spPr>
          <a:xfrm>
            <a:off x="883920" y="106632"/>
            <a:ext cx="10515600" cy="1325563"/>
          </a:xfrm>
        </p:spPr>
        <p:txBody>
          <a:bodyPr>
            <a:normAutofit/>
          </a:bodyPr>
          <a:lstStyle/>
          <a:p>
            <a:pPr algn="ctr"/>
            <a:r>
              <a:rPr lang="en-US" sz="4000" dirty="0"/>
              <a:t>Project Summary</a:t>
            </a:r>
            <a:endParaRPr lang="en-IN" sz="4000" dirty="0"/>
          </a:p>
        </p:txBody>
      </p:sp>
      <p:pic>
        <p:nvPicPr>
          <p:cNvPr id="1026" name="Picture 2" descr="Georgia State University">
            <a:extLst>
              <a:ext uri="{FF2B5EF4-FFF2-40B4-BE49-F238E27FC236}">
                <a16:creationId xmlns:a16="http://schemas.microsoft.com/office/drawing/2014/main" id="{B02CFD35-02D3-417E-BD76-F0FD2B0A2E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4715" y="0"/>
            <a:ext cx="1427285" cy="1168943"/>
          </a:xfrm>
          <a:prstGeom prst="rect">
            <a:avLst/>
          </a:prstGeom>
          <a:noFill/>
          <a:extLst>
            <a:ext uri="{909E8E84-426E-40DD-AFC4-6F175D3DCCD1}">
              <a14:hiddenFill xmlns:a14="http://schemas.microsoft.com/office/drawing/2010/main">
                <a:solidFill>
                  <a:srgbClr val="FFFFFF"/>
                </a:solidFill>
              </a14:hiddenFill>
            </a:ext>
          </a:extLst>
        </p:spPr>
      </p:pic>
      <p:sp>
        <p:nvSpPr>
          <p:cNvPr id="3" name="Half Frame 2">
            <a:extLst>
              <a:ext uri="{FF2B5EF4-FFF2-40B4-BE49-F238E27FC236}">
                <a16:creationId xmlns:a16="http://schemas.microsoft.com/office/drawing/2014/main" id="{20250B66-5EC6-4450-89AF-686E9272869E}"/>
              </a:ext>
            </a:extLst>
          </p:cNvPr>
          <p:cNvSpPr/>
          <p:nvPr/>
        </p:nvSpPr>
        <p:spPr>
          <a:xfrm>
            <a:off x="0" y="0"/>
            <a:ext cx="1776046" cy="4246685"/>
          </a:xfrm>
          <a:prstGeom prst="halfFram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 name="Half Frame 4">
            <a:extLst>
              <a:ext uri="{FF2B5EF4-FFF2-40B4-BE49-F238E27FC236}">
                <a16:creationId xmlns:a16="http://schemas.microsoft.com/office/drawing/2014/main" id="{DDEC5850-BF55-4909-B984-9240E01A9F20}"/>
              </a:ext>
            </a:extLst>
          </p:cNvPr>
          <p:cNvSpPr/>
          <p:nvPr/>
        </p:nvSpPr>
        <p:spPr>
          <a:xfrm rot="10800000">
            <a:off x="10415954" y="2730187"/>
            <a:ext cx="1776046" cy="4246685"/>
          </a:xfrm>
          <a:prstGeom prst="halfFram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TextBox 7">
            <a:extLst>
              <a:ext uri="{FF2B5EF4-FFF2-40B4-BE49-F238E27FC236}">
                <a16:creationId xmlns:a16="http://schemas.microsoft.com/office/drawing/2014/main" id="{3B98712C-FC30-425C-8918-A09836BD23FC}"/>
              </a:ext>
            </a:extLst>
          </p:cNvPr>
          <p:cNvSpPr txBox="1"/>
          <p:nvPr/>
        </p:nvSpPr>
        <p:spPr>
          <a:xfrm>
            <a:off x="768096" y="1014984"/>
            <a:ext cx="10698480" cy="5293757"/>
          </a:xfrm>
          <a:prstGeom prst="rect">
            <a:avLst/>
          </a:prstGeom>
          <a:noFill/>
        </p:spPr>
        <p:txBody>
          <a:bodyPr wrap="square" rtlCol="0">
            <a:spAutoFit/>
          </a:bodyPr>
          <a:lstStyle/>
          <a:p>
            <a:r>
              <a:rPr lang="en-US" dirty="0"/>
              <a:t>          </a:t>
            </a:r>
          </a:p>
          <a:p>
            <a:r>
              <a:rPr lang="en-US" sz="2000" u="sng" dirty="0"/>
              <a:t>Objective</a:t>
            </a:r>
            <a:r>
              <a:rPr lang="en-US" sz="2400" dirty="0"/>
              <a:t>: </a:t>
            </a:r>
            <a:r>
              <a:rPr lang="en-US" sz="2000" dirty="0"/>
              <a:t>Yelp is an app/website which publish crowd-sourced reviews as well as online reservation service. The objective of this project was to study the available datasets and come up with interesting insights. In this project we also used Google Cloud Platform for data processing and cluster computing</a:t>
            </a:r>
          </a:p>
          <a:p>
            <a:endParaRPr lang="en-US" sz="2000" dirty="0"/>
          </a:p>
          <a:p>
            <a:r>
              <a:rPr lang="en-US" sz="2000" u="sng" dirty="0"/>
              <a:t>Approach:</a:t>
            </a:r>
            <a:r>
              <a:rPr lang="en-US" sz="2000" dirty="0"/>
              <a:t> a) Sliced and analyzed the data on local machine</a:t>
            </a:r>
          </a:p>
          <a:p>
            <a:r>
              <a:rPr lang="en-US" sz="2000" dirty="0"/>
              <a:t>	    b) Created a framework to be replicated on the server</a:t>
            </a:r>
          </a:p>
          <a:p>
            <a:r>
              <a:rPr lang="en-US" sz="2000" dirty="0"/>
              <a:t>	    c) Tested </a:t>
            </a:r>
            <a:r>
              <a:rPr lang="en-US" sz="2000" dirty="0" err="1"/>
              <a:t>pyspark</a:t>
            </a:r>
            <a:r>
              <a:rPr lang="en-US" sz="2000" dirty="0"/>
              <a:t> (.</a:t>
            </a:r>
            <a:r>
              <a:rPr lang="en-US" sz="2000" dirty="0" err="1"/>
              <a:t>py</a:t>
            </a:r>
            <a:r>
              <a:rPr lang="en-US" sz="2000" dirty="0"/>
              <a:t>) codes on local machine before running on the cluster</a:t>
            </a:r>
          </a:p>
          <a:p>
            <a:r>
              <a:rPr lang="en-US" sz="2000" dirty="0"/>
              <a:t>	    d) Cleaned the data with invalid values</a:t>
            </a:r>
          </a:p>
          <a:p>
            <a:endParaRPr lang="en-US" sz="2000" dirty="0"/>
          </a:p>
          <a:p>
            <a:endParaRPr lang="en-US" sz="2000" dirty="0"/>
          </a:p>
          <a:p>
            <a:r>
              <a:rPr lang="en-US" sz="2000" dirty="0"/>
              <a:t>	</a:t>
            </a:r>
          </a:p>
          <a:p>
            <a:endParaRPr lang="en-US" sz="2400" dirty="0"/>
          </a:p>
          <a:p>
            <a:br>
              <a:rPr lang="en-US" dirty="0"/>
            </a:br>
            <a:r>
              <a:rPr lang="en-US" dirty="0"/>
              <a:t>          </a:t>
            </a:r>
          </a:p>
          <a:p>
            <a:r>
              <a:rPr lang="en-US" dirty="0"/>
              <a:t> </a:t>
            </a:r>
          </a:p>
          <a:p>
            <a:r>
              <a:rPr lang="en-US" dirty="0"/>
              <a:t>             </a:t>
            </a:r>
            <a:endParaRPr lang="en-IN" dirty="0"/>
          </a:p>
        </p:txBody>
      </p:sp>
      <p:pic>
        <p:nvPicPr>
          <p:cNvPr id="24" name="Picture 23">
            <a:extLst>
              <a:ext uri="{FF2B5EF4-FFF2-40B4-BE49-F238E27FC236}">
                <a16:creationId xmlns:a16="http://schemas.microsoft.com/office/drawing/2014/main" id="{1E15F230-FEE4-D845-B710-217CB79E880B}"/>
              </a:ext>
            </a:extLst>
          </p:cNvPr>
          <p:cNvPicPr>
            <a:picLocks noChangeAspect="1"/>
          </p:cNvPicPr>
          <p:nvPr/>
        </p:nvPicPr>
        <p:blipFill>
          <a:blip r:embed="rId3"/>
          <a:stretch>
            <a:fillRect/>
          </a:stretch>
        </p:blipFill>
        <p:spPr>
          <a:xfrm>
            <a:off x="4377262" y="4351171"/>
            <a:ext cx="3480147" cy="1940152"/>
          </a:xfrm>
          <a:prstGeom prst="rect">
            <a:avLst/>
          </a:prstGeom>
        </p:spPr>
      </p:pic>
      <p:pic>
        <p:nvPicPr>
          <p:cNvPr id="25" name="Picture 24">
            <a:extLst>
              <a:ext uri="{FF2B5EF4-FFF2-40B4-BE49-F238E27FC236}">
                <a16:creationId xmlns:a16="http://schemas.microsoft.com/office/drawing/2014/main" id="{E9839653-D45B-C34A-B5F1-CDD72F16CCD9}"/>
              </a:ext>
            </a:extLst>
          </p:cNvPr>
          <p:cNvPicPr>
            <a:picLocks noChangeAspect="1"/>
          </p:cNvPicPr>
          <p:nvPr/>
        </p:nvPicPr>
        <p:blipFill>
          <a:blip r:embed="rId4"/>
          <a:stretch>
            <a:fillRect/>
          </a:stretch>
        </p:blipFill>
        <p:spPr>
          <a:xfrm>
            <a:off x="8572021" y="3913823"/>
            <a:ext cx="2906336" cy="2413898"/>
          </a:xfrm>
          <a:prstGeom prst="rect">
            <a:avLst/>
          </a:prstGeom>
        </p:spPr>
      </p:pic>
      <p:pic>
        <p:nvPicPr>
          <p:cNvPr id="26" name="Picture 25">
            <a:extLst>
              <a:ext uri="{FF2B5EF4-FFF2-40B4-BE49-F238E27FC236}">
                <a16:creationId xmlns:a16="http://schemas.microsoft.com/office/drawing/2014/main" id="{45D1ADE3-9B46-0D49-99FC-E5DE9594730F}"/>
              </a:ext>
            </a:extLst>
          </p:cNvPr>
          <p:cNvPicPr>
            <a:picLocks noChangeAspect="1"/>
          </p:cNvPicPr>
          <p:nvPr/>
        </p:nvPicPr>
        <p:blipFill>
          <a:blip r:embed="rId5"/>
          <a:stretch>
            <a:fillRect/>
          </a:stretch>
        </p:blipFill>
        <p:spPr>
          <a:xfrm>
            <a:off x="165735" y="4072507"/>
            <a:ext cx="3953510" cy="2419585"/>
          </a:xfrm>
          <a:prstGeom prst="rect">
            <a:avLst/>
          </a:prstGeom>
        </p:spPr>
      </p:pic>
    </p:spTree>
    <p:extLst>
      <p:ext uri="{BB962C8B-B14F-4D97-AF65-F5344CB8AC3E}">
        <p14:creationId xmlns:p14="http://schemas.microsoft.com/office/powerpoint/2010/main" val="10876871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45CB0-7831-4C71-A6C4-BF179F3409A0}"/>
              </a:ext>
            </a:extLst>
          </p:cNvPr>
          <p:cNvSpPr>
            <a:spLocks noGrp="1"/>
          </p:cNvSpPr>
          <p:nvPr>
            <p:ph type="title"/>
          </p:nvPr>
        </p:nvSpPr>
        <p:spPr>
          <a:xfrm>
            <a:off x="883920" y="106632"/>
            <a:ext cx="10515600" cy="1325563"/>
          </a:xfrm>
        </p:spPr>
        <p:txBody>
          <a:bodyPr>
            <a:normAutofit/>
          </a:bodyPr>
          <a:lstStyle/>
          <a:p>
            <a:pPr algn="ctr"/>
            <a:r>
              <a:rPr lang="en-US" sz="4000" dirty="0"/>
              <a:t>Data Description</a:t>
            </a:r>
            <a:endParaRPr lang="en-IN" sz="4000" dirty="0"/>
          </a:p>
        </p:txBody>
      </p:sp>
      <p:pic>
        <p:nvPicPr>
          <p:cNvPr id="1026" name="Picture 2" descr="Georgia State University">
            <a:extLst>
              <a:ext uri="{FF2B5EF4-FFF2-40B4-BE49-F238E27FC236}">
                <a16:creationId xmlns:a16="http://schemas.microsoft.com/office/drawing/2014/main" id="{B02CFD35-02D3-417E-BD76-F0FD2B0A2E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4715" y="0"/>
            <a:ext cx="1427285" cy="1168943"/>
          </a:xfrm>
          <a:prstGeom prst="rect">
            <a:avLst/>
          </a:prstGeom>
          <a:noFill/>
          <a:extLst>
            <a:ext uri="{909E8E84-426E-40DD-AFC4-6F175D3DCCD1}">
              <a14:hiddenFill xmlns:a14="http://schemas.microsoft.com/office/drawing/2010/main">
                <a:solidFill>
                  <a:srgbClr val="FFFFFF"/>
                </a:solidFill>
              </a14:hiddenFill>
            </a:ext>
          </a:extLst>
        </p:spPr>
      </p:pic>
      <p:sp>
        <p:nvSpPr>
          <p:cNvPr id="3" name="Half Frame 2">
            <a:extLst>
              <a:ext uri="{FF2B5EF4-FFF2-40B4-BE49-F238E27FC236}">
                <a16:creationId xmlns:a16="http://schemas.microsoft.com/office/drawing/2014/main" id="{20250B66-5EC6-4450-89AF-686E9272869E}"/>
              </a:ext>
            </a:extLst>
          </p:cNvPr>
          <p:cNvSpPr/>
          <p:nvPr/>
        </p:nvSpPr>
        <p:spPr>
          <a:xfrm>
            <a:off x="0" y="0"/>
            <a:ext cx="1776046" cy="4246685"/>
          </a:xfrm>
          <a:prstGeom prst="halfFram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 name="Half Frame 4">
            <a:extLst>
              <a:ext uri="{FF2B5EF4-FFF2-40B4-BE49-F238E27FC236}">
                <a16:creationId xmlns:a16="http://schemas.microsoft.com/office/drawing/2014/main" id="{DDEC5850-BF55-4909-B984-9240E01A9F20}"/>
              </a:ext>
            </a:extLst>
          </p:cNvPr>
          <p:cNvSpPr/>
          <p:nvPr/>
        </p:nvSpPr>
        <p:spPr>
          <a:xfrm rot="10800000">
            <a:off x="10415954" y="2730187"/>
            <a:ext cx="1776046" cy="4246685"/>
          </a:xfrm>
          <a:prstGeom prst="halfFram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TextBox 7">
            <a:extLst>
              <a:ext uri="{FF2B5EF4-FFF2-40B4-BE49-F238E27FC236}">
                <a16:creationId xmlns:a16="http://schemas.microsoft.com/office/drawing/2014/main" id="{3B98712C-FC30-425C-8918-A09836BD23FC}"/>
              </a:ext>
            </a:extLst>
          </p:cNvPr>
          <p:cNvSpPr txBox="1"/>
          <p:nvPr/>
        </p:nvSpPr>
        <p:spPr>
          <a:xfrm>
            <a:off x="768096" y="664464"/>
            <a:ext cx="10698480" cy="6801862"/>
          </a:xfrm>
          <a:prstGeom prst="rect">
            <a:avLst/>
          </a:prstGeom>
          <a:noFill/>
        </p:spPr>
        <p:txBody>
          <a:bodyPr wrap="square" rtlCol="0">
            <a:spAutoFit/>
          </a:bodyPr>
          <a:lstStyle/>
          <a:p>
            <a:r>
              <a:rPr lang="en-US" sz="1600" dirty="0"/>
              <a:t>          </a:t>
            </a:r>
          </a:p>
          <a:p>
            <a:pPr marL="285750" indent="-285750">
              <a:buFont typeface="Arial" panose="020B0604020202020204" pitchFamily="34" charset="0"/>
              <a:buChar char="•"/>
            </a:pPr>
            <a:r>
              <a:rPr lang="en-US" sz="2000" i="0" dirty="0">
                <a:effectLst/>
              </a:rPr>
              <a:t>User</a:t>
            </a:r>
            <a:r>
              <a:rPr lang="en-US" sz="2000" dirty="0"/>
              <a:t> is</a:t>
            </a:r>
            <a:r>
              <a:rPr lang="en-US" sz="2000" b="0" i="0" dirty="0">
                <a:effectLst/>
              </a:rPr>
              <a:t> </a:t>
            </a:r>
            <a:r>
              <a:rPr lang="en-US" sz="2000" dirty="0"/>
              <a:t>a </a:t>
            </a:r>
            <a:r>
              <a:rPr lang="en-US" sz="2000" b="0" i="0" dirty="0">
                <a:effectLst/>
              </a:rPr>
              <a:t>person who has registered on yelp who is writing reviews about different business after vising them or a person who is using yelp reviews to choose business.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Review is usually short text consisting of few lines with about hundred words.</a:t>
            </a:r>
          </a:p>
          <a:p>
            <a:pPr marL="285750" indent="-285750">
              <a:buFont typeface="Arial" panose="020B0604020202020204" pitchFamily="34" charset="0"/>
              <a:buChar char="•"/>
            </a:pPr>
            <a:endParaRPr lang="en-US" sz="2000" b="0" i="0" dirty="0">
              <a:effectLst/>
            </a:endParaRPr>
          </a:p>
          <a:p>
            <a:pPr marL="285750" indent="-285750">
              <a:buFont typeface="Arial" panose="020B0604020202020204" pitchFamily="34" charset="0"/>
              <a:buChar char="•"/>
            </a:pPr>
            <a:r>
              <a:rPr lang="en-US" sz="2000" b="0" i="0" dirty="0">
                <a:effectLst/>
              </a:rPr>
              <a:t>This dataset is a subset of Yelp's businesses, reviews, and user data.</a:t>
            </a: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800" dirty="0"/>
          </a:p>
          <a:p>
            <a:br>
              <a:rPr lang="en-US" dirty="0"/>
            </a:br>
            <a:r>
              <a:rPr lang="en-US" dirty="0"/>
              <a:t>          </a:t>
            </a:r>
          </a:p>
          <a:p>
            <a:r>
              <a:rPr lang="en-US" dirty="0"/>
              <a:t> </a:t>
            </a:r>
          </a:p>
          <a:p>
            <a:endParaRPr lang="en-US" dirty="0"/>
          </a:p>
          <a:p>
            <a:endParaRPr lang="en-US" dirty="0"/>
          </a:p>
          <a:p>
            <a:pPr lvl="0"/>
            <a:r>
              <a:rPr lang="en-US" u="sng" dirty="0"/>
              <a:t>Questions:</a:t>
            </a:r>
            <a:endParaRPr lang="en-US" dirty="0"/>
          </a:p>
          <a:p>
            <a:pPr lvl="0"/>
            <a:endParaRPr lang="en-US" dirty="0"/>
          </a:p>
          <a:p>
            <a:pPr lvl="0"/>
            <a:r>
              <a:rPr lang="en-US" dirty="0"/>
              <a:t>Reviews: What are some top words associated with high and </a:t>
            </a:r>
          </a:p>
          <a:p>
            <a:pPr lvl="0"/>
            <a:r>
              <a:rPr lang="en-US" dirty="0"/>
              <a:t>low ratings? </a:t>
            </a:r>
          </a:p>
          <a:p>
            <a:r>
              <a:rPr lang="en-US" dirty="0"/>
              <a:t> </a:t>
            </a:r>
          </a:p>
          <a:p>
            <a:pPr lvl="0"/>
            <a:r>
              <a:rPr lang="en-US" dirty="0"/>
              <a:t>Businesses and their locations: What type of business categories are rated higher than others?  </a:t>
            </a:r>
            <a:endParaRPr lang="en-US" sz="2000" dirty="0"/>
          </a:p>
          <a:p>
            <a:endParaRPr lang="en-US" dirty="0"/>
          </a:p>
          <a:p>
            <a:endParaRPr lang="en-US" dirty="0"/>
          </a:p>
          <a:p>
            <a:r>
              <a:rPr lang="en-US" dirty="0"/>
              <a:t>             </a:t>
            </a:r>
            <a:endParaRPr lang="en-IN" dirty="0"/>
          </a:p>
        </p:txBody>
      </p:sp>
      <p:graphicFrame>
        <p:nvGraphicFramePr>
          <p:cNvPr id="14" name="Table 6">
            <a:extLst>
              <a:ext uri="{FF2B5EF4-FFF2-40B4-BE49-F238E27FC236}">
                <a16:creationId xmlns:a16="http://schemas.microsoft.com/office/drawing/2014/main" id="{282ECA40-939F-ED4C-B96F-FA9C313F6C55}"/>
              </a:ext>
            </a:extLst>
          </p:cNvPr>
          <p:cNvGraphicFramePr>
            <a:graphicFrameLocks noGrp="1"/>
          </p:cNvGraphicFramePr>
          <p:nvPr>
            <p:extLst>
              <p:ext uri="{D42A27DB-BD31-4B8C-83A1-F6EECF244321}">
                <p14:modId xmlns:p14="http://schemas.microsoft.com/office/powerpoint/2010/main" val="117061375"/>
              </p:ext>
            </p:extLst>
          </p:nvPr>
        </p:nvGraphicFramePr>
        <p:xfrm>
          <a:off x="1440822" y="3115030"/>
          <a:ext cx="2206640" cy="1531790"/>
        </p:xfrm>
        <a:graphic>
          <a:graphicData uri="http://schemas.openxmlformats.org/drawingml/2006/table">
            <a:tbl>
              <a:tblPr firstRow="1" bandRow="1">
                <a:tableStyleId>{5C22544A-7EE6-4342-B048-85BDC9FD1C3A}</a:tableStyleId>
              </a:tblPr>
              <a:tblGrid>
                <a:gridCol w="1058119">
                  <a:extLst>
                    <a:ext uri="{9D8B030D-6E8A-4147-A177-3AD203B41FA5}">
                      <a16:colId xmlns:a16="http://schemas.microsoft.com/office/drawing/2014/main" val="4209657509"/>
                    </a:ext>
                  </a:extLst>
                </a:gridCol>
                <a:gridCol w="1148521">
                  <a:extLst>
                    <a:ext uri="{9D8B030D-6E8A-4147-A177-3AD203B41FA5}">
                      <a16:colId xmlns:a16="http://schemas.microsoft.com/office/drawing/2014/main" val="1652544960"/>
                    </a:ext>
                  </a:extLst>
                </a:gridCol>
              </a:tblGrid>
              <a:tr h="306358">
                <a:tc gridSpan="2">
                  <a:txBody>
                    <a:bodyPr/>
                    <a:lstStyle/>
                    <a:p>
                      <a:pPr algn="ctr"/>
                      <a:r>
                        <a:rPr lang="en-US" sz="1400" dirty="0"/>
                        <a:t>Users Table</a:t>
                      </a:r>
                    </a:p>
                  </a:txBody>
                  <a:tcPr/>
                </a:tc>
                <a:tc hMerge="1">
                  <a:txBody>
                    <a:bodyPr/>
                    <a:lstStyle/>
                    <a:p>
                      <a:endParaRPr lang="en-US" dirty="0"/>
                    </a:p>
                  </a:txBody>
                  <a:tcPr/>
                </a:tc>
                <a:extLst>
                  <a:ext uri="{0D108BD9-81ED-4DB2-BD59-A6C34878D82A}">
                    <a16:rowId xmlns:a16="http://schemas.microsoft.com/office/drawing/2014/main" val="398366823"/>
                  </a:ext>
                </a:extLst>
              </a:tr>
              <a:tr h="306358">
                <a:tc>
                  <a:txBody>
                    <a:bodyPr/>
                    <a:lstStyle/>
                    <a:p>
                      <a:r>
                        <a:rPr lang="en-US" sz="1200" u="sng" dirty="0" err="1"/>
                        <a:t>User_id</a:t>
                      </a:r>
                      <a:endParaRPr lang="en-US" sz="1200" u="sng" dirty="0"/>
                    </a:p>
                  </a:txBody>
                  <a:tcPr/>
                </a:tc>
                <a:tc>
                  <a:txBody>
                    <a:bodyPr/>
                    <a:lstStyle/>
                    <a:p>
                      <a:r>
                        <a:rPr lang="en-US" sz="1200" dirty="0"/>
                        <a:t>VARCHAR</a:t>
                      </a:r>
                    </a:p>
                  </a:txBody>
                  <a:tcPr/>
                </a:tc>
                <a:extLst>
                  <a:ext uri="{0D108BD9-81ED-4DB2-BD59-A6C34878D82A}">
                    <a16:rowId xmlns:a16="http://schemas.microsoft.com/office/drawing/2014/main" val="960175332"/>
                  </a:ext>
                </a:extLst>
              </a:tr>
              <a:tr h="306358">
                <a:tc>
                  <a:txBody>
                    <a:bodyPr/>
                    <a:lstStyle/>
                    <a:p>
                      <a:r>
                        <a:rPr lang="en-US" sz="1200" dirty="0" err="1"/>
                        <a:t>Review_count</a:t>
                      </a:r>
                      <a:endParaRPr lang="en-US" sz="1200" dirty="0"/>
                    </a:p>
                  </a:txBody>
                  <a:tcPr/>
                </a:tc>
                <a:tc>
                  <a:txBody>
                    <a:bodyPr/>
                    <a:lstStyle/>
                    <a:p>
                      <a:r>
                        <a:rPr lang="en-US" sz="1200" dirty="0"/>
                        <a:t>INT</a:t>
                      </a:r>
                    </a:p>
                  </a:txBody>
                  <a:tcPr/>
                </a:tc>
                <a:extLst>
                  <a:ext uri="{0D108BD9-81ED-4DB2-BD59-A6C34878D82A}">
                    <a16:rowId xmlns:a16="http://schemas.microsoft.com/office/drawing/2014/main" val="2462526518"/>
                  </a:ext>
                </a:extLst>
              </a:tr>
              <a:tr h="306358">
                <a:tc>
                  <a:txBody>
                    <a:bodyPr/>
                    <a:lstStyle/>
                    <a:p>
                      <a:r>
                        <a:rPr lang="en-US" sz="1200" dirty="0" err="1"/>
                        <a:t>Yelping_since</a:t>
                      </a:r>
                      <a:endParaRPr lang="en-US" sz="1200" dirty="0"/>
                    </a:p>
                  </a:txBody>
                  <a:tcPr/>
                </a:tc>
                <a:tc>
                  <a:txBody>
                    <a:bodyPr/>
                    <a:lstStyle/>
                    <a:p>
                      <a:r>
                        <a:rPr lang="en-US" sz="1200" dirty="0"/>
                        <a:t>DATE</a:t>
                      </a:r>
                    </a:p>
                  </a:txBody>
                  <a:tcPr/>
                </a:tc>
                <a:extLst>
                  <a:ext uri="{0D108BD9-81ED-4DB2-BD59-A6C34878D82A}">
                    <a16:rowId xmlns:a16="http://schemas.microsoft.com/office/drawing/2014/main" val="729167437"/>
                  </a:ext>
                </a:extLst>
              </a:tr>
              <a:tr h="306358">
                <a:tc>
                  <a:txBody>
                    <a:bodyPr/>
                    <a:lstStyle/>
                    <a:p>
                      <a:r>
                        <a:rPr lang="en-US" sz="1200" dirty="0" err="1"/>
                        <a:t>Average_stars</a:t>
                      </a:r>
                      <a:endParaRPr lang="en-US" sz="1200" dirty="0"/>
                    </a:p>
                  </a:txBody>
                  <a:tcPr/>
                </a:tc>
                <a:tc>
                  <a:txBody>
                    <a:bodyPr/>
                    <a:lstStyle/>
                    <a:p>
                      <a:r>
                        <a:rPr lang="en-US" sz="1200" dirty="0"/>
                        <a:t>Float</a:t>
                      </a:r>
                    </a:p>
                  </a:txBody>
                  <a:tcPr/>
                </a:tc>
                <a:extLst>
                  <a:ext uri="{0D108BD9-81ED-4DB2-BD59-A6C34878D82A}">
                    <a16:rowId xmlns:a16="http://schemas.microsoft.com/office/drawing/2014/main" val="2095395760"/>
                  </a:ext>
                </a:extLst>
              </a:tr>
            </a:tbl>
          </a:graphicData>
        </a:graphic>
      </p:graphicFrame>
      <p:graphicFrame>
        <p:nvGraphicFramePr>
          <p:cNvPr id="15" name="Table 6">
            <a:extLst>
              <a:ext uri="{FF2B5EF4-FFF2-40B4-BE49-F238E27FC236}">
                <a16:creationId xmlns:a16="http://schemas.microsoft.com/office/drawing/2014/main" id="{74DFD19F-6568-4648-AFED-42E2F01040C7}"/>
              </a:ext>
            </a:extLst>
          </p:cNvPr>
          <p:cNvGraphicFramePr>
            <a:graphicFrameLocks noGrp="1"/>
          </p:cNvGraphicFramePr>
          <p:nvPr>
            <p:extLst>
              <p:ext uri="{D42A27DB-BD31-4B8C-83A1-F6EECF244321}">
                <p14:modId xmlns:p14="http://schemas.microsoft.com/office/powerpoint/2010/main" val="2802849316"/>
              </p:ext>
            </p:extLst>
          </p:nvPr>
        </p:nvGraphicFramePr>
        <p:xfrm>
          <a:off x="7192174" y="2930534"/>
          <a:ext cx="2873829" cy="2973496"/>
        </p:xfrm>
        <a:graphic>
          <a:graphicData uri="http://schemas.openxmlformats.org/drawingml/2006/table">
            <a:tbl>
              <a:tblPr firstRow="1" bandRow="1">
                <a:tableStyleId>{5C22544A-7EE6-4342-B048-85BDC9FD1C3A}</a:tableStyleId>
              </a:tblPr>
              <a:tblGrid>
                <a:gridCol w="1579419">
                  <a:extLst>
                    <a:ext uri="{9D8B030D-6E8A-4147-A177-3AD203B41FA5}">
                      <a16:colId xmlns:a16="http://schemas.microsoft.com/office/drawing/2014/main" val="4209657509"/>
                    </a:ext>
                  </a:extLst>
                </a:gridCol>
                <a:gridCol w="1294410">
                  <a:extLst>
                    <a:ext uri="{9D8B030D-6E8A-4147-A177-3AD203B41FA5}">
                      <a16:colId xmlns:a16="http://schemas.microsoft.com/office/drawing/2014/main" val="1652544960"/>
                    </a:ext>
                  </a:extLst>
                </a:gridCol>
              </a:tblGrid>
              <a:tr h="279834">
                <a:tc gridSpan="2">
                  <a:txBody>
                    <a:bodyPr/>
                    <a:lstStyle/>
                    <a:p>
                      <a:pPr algn="ctr"/>
                      <a:r>
                        <a:rPr lang="en-US" sz="1400" dirty="0"/>
                        <a:t> Business Table</a:t>
                      </a:r>
                    </a:p>
                  </a:txBody>
                  <a:tcPr/>
                </a:tc>
                <a:tc hMerge="1">
                  <a:txBody>
                    <a:bodyPr/>
                    <a:lstStyle/>
                    <a:p>
                      <a:endParaRPr lang="en-US" dirty="0"/>
                    </a:p>
                  </a:txBody>
                  <a:tcPr/>
                </a:tc>
                <a:extLst>
                  <a:ext uri="{0D108BD9-81ED-4DB2-BD59-A6C34878D82A}">
                    <a16:rowId xmlns:a16="http://schemas.microsoft.com/office/drawing/2014/main" val="398366823"/>
                  </a:ext>
                </a:extLst>
              </a:tr>
              <a:tr h="333587">
                <a:tc>
                  <a:txBody>
                    <a:bodyPr/>
                    <a:lstStyle/>
                    <a:p>
                      <a:r>
                        <a:rPr lang="en-US" sz="1200" dirty="0" err="1"/>
                        <a:t>business_id</a:t>
                      </a:r>
                      <a:endParaRPr lang="en-US" sz="1200" dirty="0"/>
                    </a:p>
                  </a:txBody>
                  <a:tcPr/>
                </a:tc>
                <a:tc>
                  <a:txBody>
                    <a:bodyPr/>
                    <a:lstStyle/>
                    <a:p>
                      <a:r>
                        <a:rPr lang="en-US" sz="1200" dirty="0"/>
                        <a:t>VARCHAR</a:t>
                      </a:r>
                    </a:p>
                  </a:txBody>
                  <a:tcPr/>
                </a:tc>
                <a:extLst>
                  <a:ext uri="{0D108BD9-81ED-4DB2-BD59-A6C34878D82A}">
                    <a16:rowId xmlns:a16="http://schemas.microsoft.com/office/drawing/2014/main" val="960175332"/>
                  </a:ext>
                </a:extLst>
              </a:tr>
              <a:tr h="333587">
                <a:tc>
                  <a:txBody>
                    <a:bodyPr/>
                    <a:lstStyle/>
                    <a:p>
                      <a:r>
                        <a:rPr lang="en-US" sz="1200" dirty="0"/>
                        <a:t>Categories</a:t>
                      </a:r>
                    </a:p>
                  </a:txBody>
                  <a:tcPr/>
                </a:tc>
                <a:tc>
                  <a:txBody>
                    <a:bodyPr/>
                    <a:lstStyle/>
                    <a:p>
                      <a:r>
                        <a:rPr lang="en-US" sz="1200" dirty="0"/>
                        <a:t>TEXT</a:t>
                      </a:r>
                    </a:p>
                  </a:txBody>
                  <a:tcPr/>
                </a:tc>
                <a:extLst>
                  <a:ext uri="{0D108BD9-81ED-4DB2-BD59-A6C34878D82A}">
                    <a16:rowId xmlns:a16="http://schemas.microsoft.com/office/drawing/2014/main" val="2462526518"/>
                  </a:ext>
                </a:extLst>
              </a:tr>
              <a:tr h="333587">
                <a:tc>
                  <a:txBody>
                    <a:bodyPr/>
                    <a:lstStyle/>
                    <a:p>
                      <a:r>
                        <a:rPr lang="en-US" sz="1200" dirty="0"/>
                        <a:t>City</a:t>
                      </a:r>
                    </a:p>
                  </a:txBody>
                  <a:tcPr/>
                </a:tc>
                <a:tc>
                  <a:txBody>
                    <a:bodyPr/>
                    <a:lstStyle/>
                    <a:p>
                      <a:r>
                        <a:rPr lang="en-US" sz="1200" dirty="0"/>
                        <a:t>TEXT</a:t>
                      </a:r>
                    </a:p>
                  </a:txBody>
                  <a:tcPr/>
                </a:tc>
                <a:extLst>
                  <a:ext uri="{0D108BD9-81ED-4DB2-BD59-A6C34878D82A}">
                    <a16:rowId xmlns:a16="http://schemas.microsoft.com/office/drawing/2014/main" val="729167437"/>
                  </a:ext>
                </a:extLst>
              </a:tr>
              <a:tr h="333587">
                <a:tc>
                  <a:txBody>
                    <a:bodyPr/>
                    <a:lstStyle/>
                    <a:p>
                      <a:r>
                        <a:rPr lang="en-US" sz="1200" dirty="0"/>
                        <a:t>name</a:t>
                      </a:r>
                    </a:p>
                  </a:txBody>
                  <a:tcPr/>
                </a:tc>
                <a:tc>
                  <a:txBody>
                    <a:bodyPr/>
                    <a:lstStyle/>
                    <a:p>
                      <a:r>
                        <a:rPr lang="en-US" sz="1200" dirty="0"/>
                        <a:t>VARCHAR</a:t>
                      </a:r>
                    </a:p>
                  </a:txBody>
                  <a:tcPr/>
                </a:tc>
                <a:extLst>
                  <a:ext uri="{0D108BD9-81ED-4DB2-BD59-A6C34878D82A}">
                    <a16:rowId xmlns:a16="http://schemas.microsoft.com/office/drawing/2014/main" val="2576084231"/>
                  </a:ext>
                </a:extLst>
              </a:tr>
              <a:tr h="333587">
                <a:tc>
                  <a:txBody>
                    <a:bodyPr/>
                    <a:lstStyle/>
                    <a:p>
                      <a:r>
                        <a:rPr lang="en-US" sz="1200" dirty="0" err="1"/>
                        <a:t>Review_count</a:t>
                      </a:r>
                      <a:endParaRPr lang="en-US" sz="1200" dirty="0"/>
                    </a:p>
                  </a:txBody>
                  <a:tcPr/>
                </a:tc>
                <a:tc>
                  <a:txBody>
                    <a:bodyPr/>
                    <a:lstStyle/>
                    <a:p>
                      <a:r>
                        <a:rPr lang="en-US" sz="1200" dirty="0"/>
                        <a:t>INT</a:t>
                      </a:r>
                    </a:p>
                  </a:txBody>
                  <a:tcPr/>
                </a:tc>
                <a:extLst>
                  <a:ext uri="{0D108BD9-81ED-4DB2-BD59-A6C34878D82A}">
                    <a16:rowId xmlns:a16="http://schemas.microsoft.com/office/drawing/2014/main" val="1897596949"/>
                  </a:ext>
                </a:extLst>
              </a:tr>
              <a:tr h="333587">
                <a:tc>
                  <a:txBody>
                    <a:bodyPr/>
                    <a:lstStyle/>
                    <a:p>
                      <a:r>
                        <a:rPr lang="en-US" sz="1200" dirty="0" err="1"/>
                        <a:t>B_stars</a:t>
                      </a:r>
                      <a:endParaRPr lang="en-US" sz="1200" dirty="0"/>
                    </a:p>
                  </a:txBody>
                  <a:tcPr/>
                </a:tc>
                <a:tc>
                  <a:txBody>
                    <a:bodyPr/>
                    <a:lstStyle/>
                    <a:p>
                      <a:r>
                        <a:rPr lang="en-US" sz="1200" dirty="0"/>
                        <a:t>Real</a:t>
                      </a:r>
                    </a:p>
                  </a:txBody>
                  <a:tcPr/>
                </a:tc>
                <a:extLst>
                  <a:ext uri="{0D108BD9-81ED-4DB2-BD59-A6C34878D82A}">
                    <a16:rowId xmlns:a16="http://schemas.microsoft.com/office/drawing/2014/main" val="131696662"/>
                  </a:ext>
                </a:extLst>
              </a:tr>
              <a:tr h="333587">
                <a:tc>
                  <a:txBody>
                    <a:bodyPr/>
                    <a:lstStyle/>
                    <a:p>
                      <a:r>
                        <a:rPr lang="en-US" sz="1200" dirty="0"/>
                        <a:t>State</a:t>
                      </a:r>
                    </a:p>
                  </a:txBody>
                  <a:tcPr/>
                </a:tc>
                <a:tc>
                  <a:txBody>
                    <a:bodyPr/>
                    <a:lstStyle/>
                    <a:p>
                      <a:r>
                        <a:rPr lang="en-US" sz="1200" dirty="0"/>
                        <a:t>TEXT</a:t>
                      </a:r>
                    </a:p>
                  </a:txBody>
                  <a:tcPr/>
                </a:tc>
                <a:extLst>
                  <a:ext uri="{0D108BD9-81ED-4DB2-BD59-A6C34878D82A}">
                    <a16:rowId xmlns:a16="http://schemas.microsoft.com/office/drawing/2014/main" val="300413893"/>
                  </a:ext>
                </a:extLst>
              </a:tr>
              <a:tr h="333587">
                <a:tc>
                  <a:txBody>
                    <a:bodyPr/>
                    <a:lstStyle/>
                    <a:p>
                      <a:r>
                        <a:rPr lang="en-US" sz="1200" dirty="0" err="1"/>
                        <a:t>Is_open</a:t>
                      </a:r>
                      <a:endParaRPr lang="en-US" sz="1200" dirty="0"/>
                    </a:p>
                  </a:txBody>
                  <a:tcPr/>
                </a:tc>
                <a:tc>
                  <a:txBody>
                    <a:bodyPr/>
                    <a:lstStyle/>
                    <a:p>
                      <a:r>
                        <a:rPr lang="en-US" sz="1200" dirty="0"/>
                        <a:t>INT</a:t>
                      </a:r>
                    </a:p>
                  </a:txBody>
                  <a:tcPr/>
                </a:tc>
                <a:extLst>
                  <a:ext uri="{0D108BD9-81ED-4DB2-BD59-A6C34878D82A}">
                    <a16:rowId xmlns:a16="http://schemas.microsoft.com/office/drawing/2014/main" val="2095395760"/>
                  </a:ext>
                </a:extLst>
              </a:tr>
            </a:tbl>
          </a:graphicData>
        </a:graphic>
      </p:graphicFrame>
      <p:graphicFrame>
        <p:nvGraphicFramePr>
          <p:cNvPr id="16" name="Table 6">
            <a:extLst>
              <a:ext uri="{FF2B5EF4-FFF2-40B4-BE49-F238E27FC236}">
                <a16:creationId xmlns:a16="http://schemas.microsoft.com/office/drawing/2014/main" id="{09A8F12C-9C05-8E47-8A7D-DB7F29A551CA}"/>
              </a:ext>
            </a:extLst>
          </p:cNvPr>
          <p:cNvGraphicFramePr>
            <a:graphicFrameLocks noGrp="1"/>
          </p:cNvGraphicFramePr>
          <p:nvPr>
            <p:extLst>
              <p:ext uri="{D42A27DB-BD31-4B8C-83A1-F6EECF244321}">
                <p14:modId xmlns:p14="http://schemas.microsoft.com/office/powerpoint/2010/main" val="792766879"/>
              </p:ext>
            </p:extLst>
          </p:nvPr>
        </p:nvGraphicFramePr>
        <p:xfrm>
          <a:off x="4341609" y="2981765"/>
          <a:ext cx="2010057" cy="2225040"/>
        </p:xfrm>
        <a:graphic>
          <a:graphicData uri="http://schemas.openxmlformats.org/drawingml/2006/table">
            <a:tbl>
              <a:tblPr firstRow="1" bandRow="1">
                <a:tableStyleId>{5C22544A-7EE6-4342-B048-85BDC9FD1C3A}</a:tableStyleId>
              </a:tblPr>
              <a:tblGrid>
                <a:gridCol w="1145722">
                  <a:extLst>
                    <a:ext uri="{9D8B030D-6E8A-4147-A177-3AD203B41FA5}">
                      <a16:colId xmlns:a16="http://schemas.microsoft.com/office/drawing/2014/main" val="4209657509"/>
                    </a:ext>
                  </a:extLst>
                </a:gridCol>
                <a:gridCol w="864335">
                  <a:extLst>
                    <a:ext uri="{9D8B030D-6E8A-4147-A177-3AD203B41FA5}">
                      <a16:colId xmlns:a16="http://schemas.microsoft.com/office/drawing/2014/main" val="1652544960"/>
                    </a:ext>
                  </a:extLst>
                </a:gridCol>
              </a:tblGrid>
              <a:tr h="274181">
                <a:tc gridSpan="2">
                  <a:txBody>
                    <a:bodyPr/>
                    <a:lstStyle/>
                    <a:p>
                      <a:pPr algn="ctr"/>
                      <a:r>
                        <a:rPr lang="en-US" sz="1400" dirty="0"/>
                        <a:t>Review Table</a:t>
                      </a:r>
                    </a:p>
                  </a:txBody>
                  <a:tcPr/>
                </a:tc>
                <a:tc hMerge="1">
                  <a:txBody>
                    <a:bodyPr/>
                    <a:lstStyle/>
                    <a:p>
                      <a:endParaRPr lang="en-US" dirty="0"/>
                    </a:p>
                  </a:txBody>
                  <a:tcPr/>
                </a:tc>
                <a:extLst>
                  <a:ext uri="{0D108BD9-81ED-4DB2-BD59-A6C34878D82A}">
                    <a16:rowId xmlns:a16="http://schemas.microsoft.com/office/drawing/2014/main" val="398366823"/>
                  </a:ext>
                </a:extLst>
              </a:tr>
              <a:tr h="246763">
                <a:tc>
                  <a:txBody>
                    <a:bodyPr/>
                    <a:lstStyle/>
                    <a:p>
                      <a:r>
                        <a:rPr lang="en-US" sz="1200" u="sng" dirty="0" err="1"/>
                        <a:t>review_id</a:t>
                      </a:r>
                      <a:endParaRPr lang="en-US" sz="1200" u="sng" dirty="0"/>
                    </a:p>
                  </a:txBody>
                  <a:tcPr/>
                </a:tc>
                <a:tc>
                  <a:txBody>
                    <a:bodyPr/>
                    <a:lstStyle/>
                    <a:p>
                      <a:r>
                        <a:rPr lang="en-US" sz="1200" dirty="0"/>
                        <a:t>VARCHAR</a:t>
                      </a:r>
                    </a:p>
                  </a:txBody>
                  <a:tcPr/>
                </a:tc>
                <a:extLst>
                  <a:ext uri="{0D108BD9-81ED-4DB2-BD59-A6C34878D82A}">
                    <a16:rowId xmlns:a16="http://schemas.microsoft.com/office/drawing/2014/main" val="960175332"/>
                  </a:ext>
                </a:extLst>
              </a:tr>
              <a:tr h="246763">
                <a:tc>
                  <a:txBody>
                    <a:bodyPr/>
                    <a:lstStyle/>
                    <a:p>
                      <a:r>
                        <a:rPr lang="en-US" sz="1200" dirty="0" err="1"/>
                        <a:t>Business_id</a:t>
                      </a:r>
                      <a:endParaRPr lang="en-US" sz="1200" dirty="0"/>
                    </a:p>
                  </a:txBody>
                  <a:tcPr/>
                </a:tc>
                <a:tc>
                  <a:txBody>
                    <a:bodyPr/>
                    <a:lstStyle/>
                    <a:p>
                      <a:r>
                        <a:rPr lang="en-US" sz="1200" dirty="0"/>
                        <a:t>TEXT</a:t>
                      </a:r>
                    </a:p>
                  </a:txBody>
                  <a:tcPr/>
                </a:tc>
                <a:extLst>
                  <a:ext uri="{0D108BD9-81ED-4DB2-BD59-A6C34878D82A}">
                    <a16:rowId xmlns:a16="http://schemas.microsoft.com/office/drawing/2014/main" val="2462526518"/>
                  </a:ext>
                </a:extLst>
              </a:tr>
              <a:tr h="246763">
                <a:tc>
                  <a:txBody>
                    <a:bodyPr/>
                    <a:lstStyle/>
                    <a:p>
                      <a:r>
                        <a:rPr lang="en-US" sz="1200" dirty="0" err="1"/>
                        <a:t>User_id</a:t>
                      </a:r>
                      <a:endParaRPr lang="en-US" sz="1200" dirty="0"/>
                    </a:p>
                  </a:txBody>
                  <a:tcPr/>
                </a:tc>
                <a:tc>
                  <a:txBody>
                    <a:bodyPr/>
                    <a:lstStyle/>
                    <a:p>
                      <a:r>
                        <a:rPr lang="en-US" sz="1200" dirty="0"/>
                        <a:t>TEXT</a:t>
                      </a:r>
                    </a:p>
                  </a:txBody>
                  <a:tcPr/>
                </a:tc>
                <a:extLst>
                  <a:ext uri="{0D108BD9-81ED-4DB2-BD59-A6C34878D82A}">
                    <a16:rowId xmlns:a16="http://schemas.microsoft.com/office/drawing/2014/main" val="729167437"/>
                  </a:ext>
                </a:extLst>
              </a:tr>
              <a:tr h="246763">
                <a:tc>
                  <a:txBody>
                    <a:bodyPr/>
                    <a:lstStyle/>
                    <a:p>
                      <a:r>
                        <a:rPr lang="en-US" sz="1200" dirty="0"/>
                        <a:t>review</a:t>
                      </a:r>
                    </a:p>
                  </a:txBody>
                  <a:tcPr/>
                </a:tc>
                <a:tc>
                  <a:txBody>
                    <a:bodyPr/>
                    <a:lstStyle/>
                    <a:p>
                      <a:r>
                        <a:rPr lang="en-US" sz="1200" dirty="0"/>
                        <a:t>text</a:t>
                      </a:r>
                    </a:p>
                  </a:txBody>
                  <a:tcPr/>
                </a:tc>
                <a:extLst>
                  <a:ext uri="{0D108BD9-81ED-4DB2-BD59-A6C34878D82A}">
                    <a16:rowId xmlns:a16="http://schemas.microsoft.com/office/drawing/2014/main" val="2576084231"/>
                  </a:ext>
                </a:extLst>
              </a:tr>
              <a:tr h="246763">
                <a:tc>
                  <a:txBody>
                    <a:bodyPr/>
                    <a:lstStyle/>
                    <a:p>
                      <a:r>
                        <a:rPr lang="en-US" sz="1200" dirty="0" err="1"/>
                        <a:t>Review_stars</a:t>
                      </a:r>
                      <a:endParaRPr lang="en-US" sz="1200" dirty="0"/>
                    </a:p>
                  </a:txBody>
                  <a:tcPr/>
                </a:tc>
                <a:tc>
                  <a:txBody>
                    <a:bodyPr/>
                    <a:lstStyle/>
                    <a:p>
                      <a:r>
                        <a:rPr lang="en-US" sz="1200" dirty="0"/>
                        <a:t>float</a:t>
                      </a:r>
                    </a:p>
                  </a:txBody>
                  <a:tcPr/>
                </a:tc>
                <a:extLst>
                  <a:ext uri="{0D108BD9-81ED-4DB2-BD59-A6C34878D82A}">
                    <a16:rowId xmlns:a16="http://schemas.microsoft.com/office/drawing/2014/main" val="1897596949"/>
                  </a:ext>
                </a:extLst>
              </a:tr>
              <a:tr h="246763">
                <a:tc>
                  <a:txBody>
                    <a:bodyPr/>
                    <a:lstStyle/>
                    <a:p>
                      <a:r>
                        <a:rPr lang="en-US" sz="1200" dirty="0" err="1"/>
                        <a:t>Review_date</a:t>
                      </a:r>
                      <a:endParaRPr lang="en-US" sz="1200" dirty="0"/>
                    </a:p>
                  </a:txBody>
                  <a:tcPr/>
                </a:tc>
                <a:tc>
                  <a:txBody>
                    <a:bodyPr/>
                    <a:lstStyle/>
                    <a:p>
                      <a:r>
                        <a:rPr lang="en-US" sz="1200" dirty="0"/>
                        <a:t>date</a:t>
                      </a:r>
                    </a:p>
                  </a:txBody>
                  <a:tcPr/>
                </a:tc>
                <a:extLst>
                  <a:ext uri="{0D108BD9-81ED-4DB2-BD59-A6C34878D82A}">
                    <a16:rowId xmlns:a16="http://schemas.microsoft.com/office/drawing/2014/main" val="131696662"/>
                  </a:ext>
                </a:extLst>
              </a:tr>
              <a:tr h="246763">
                <a:tc>
                  <a:txBody>
                    <a:bodyPr/>
                    <a:lstStyle/>
                    <a:p>
                      <a:r>
                        <a:rPr lang="en-US" sz="1200" dirty="0"/>
                        <a:t>State</a:t>
                      </a:r>
                    </a:p>
                  </a:txBody>
                  <a:tcPr/>
                </a:tc>
                <a:tc>
                  <a:txBody>
                    <a:bodyPr/>
                    <a:lstStyle/>
                    <a:p>
                      <a:r>
                        <a:rPr lang="en-US" sz="1200" dirty="0"/>
                        <a:t>TEXT</a:t>
                      </a:r>
                    </a:p>
                  </a:txBody>
                  <a:tcPr/>
                </a:tc>
                <a:extLst>
                  <a:ext uri="{0D108BD9-81ED-4DB2-BD59-A6C34878D82A}">
                    <a16:rowId xmlns:a16="http://schemas.microsoft.com/office/drawing/2014/main" val="300413893"/>
                  </a:ext>
                </a:extLst>
              </a:tr>
            </a:tbl>
          </a:graphicData>
        </a:graphic>
      </p:graphicFrame>
      <p:cxnSp>
        <p:nvCxnSpPr>
          <p:cNvPr id="17" name="Straight Connector 16">
            <a:extLst>
              <a:ext uri="{FF2B5EF4-FFF2-40B4-BE49-F238E27FC236}">
                <a16:creationId xmlns:a16="http://schemas.microsoft.com/office/drawing/2014/main" id="{6DC446CC-6B00-D342-BD26-3F47AC4B666B}"/>
              </a:ext>
            </a:extLst>
          </p:cNvPr>
          <p:cNvCxnSpPr>
            <a:cxnSpLocks/>
          </p:cNvCxnSpPr>
          <p:nvPr/>
        </p:nvCxnSpPr>
        <p:spPr>
          <a:xfrm>
            <a:off x="6377644" y="3702792"/>
            <a:ext cx="81453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33A52A6-828A-574C-95F9-98FB5EB147B9}"/>
              </a:ext>
            </a:extLst>
          </p:cNvPr>
          <p:cNvSpPr txBox="1"/>
          <p:nvPr/>
        </p:nvSpPr>
        <p:spPr>
          <a:xfrm>
            <a:off x="3834768" y="3425793"/>
            <a:ext cx="404278" cy="276999"/>
          </a:xfrm>
          <a:prstGeom prst="rect">
            <a:avLst/>
          </a:prstGeom>
          <a:noFill/>
        </p:spPr>
        <p:txBody>
          <a:bodyPr wrap="none" rtlCol="0">
            <a:spAutoFit/>
          </a:bodyPr>
          <a:lstStyle/>
          <a:p>
            <a:r>
              <a:rPr lang="en-US" sz="1200" dirty="0"/>
              <a:t>N:1</a:t>
            </a:r>
          </a:p>
        </p:txBody>
      </p:sp>
      <p:sp>
        <p:nvSpPr>
          <p:cNvPr id="19" name="TextBox 18">
            <a:extLst>
              <a:ext uri="{FF2B5EF4-FFF2-40B4-BE49-F238E27FC236}">
                <a16:creationId xmlns:a16="http://schemas.microsoft.com/office/drawing/2014/main" id="{A0BE6D41-2EF0-CA4D-96F5-F819C8964781}"/>
              </a:ext>
            </a:extLst>
          </p:cNvPr>
          <p:cNvSpPr txBox="1"/>
          <p:nvPr/>
        </p:nvSpPr>
        <p:spPr>
          <a:xfrm>
            <a:off x="6556792" y="3425793"/>
            <a:ext cx="404278" cy="276999"/>
          </a:xfrm>
          <a:prstGeom prst="rect">
            <a:avLst/>
          </a:prstGeom>
          <a:noFill/>
        </p:spPr>
        <p:txBody>
          <a:bodyPr wrap="none" rtlCol="0">
            <a:spAutoFit/>
          </a:bodyPr>
          <a:lstStyle/>
          <a:p>
            <a:r>
              <a:rPr lang="en-US" sz="1200" dirty="0"/>
              <a:t>1:N</a:t>
            </a:r>
          </a:p>
        </p:txBody>
      </p:sp>
      <p:cxnSp>
        <p:nvCxnSpPr>
          <p:cNvPr id="20" name="Straight Connector 19">
            <a:extLst>
              <a:ext uri="{FF2B5EF4-FFF2-40B4-BE49-F238E27FC236}">
                <a16:creationId xmlns:a16="http://schemas.microsoft.com/office/drawing/2014/main" id="{2254D10E-8395-BB47-8C4C-8C4F63B13638}"/>
              </a:ext>
            </a:extLst>
          </p:cNvPr>
          <p:cNvCxnSpPr/>
          <p:nvPr/>
        </p:nvCxnSpPr>
        <p:spPr>
          <a:xfrm>
            <a:off x="3647462" y="3707474"/>
            <a:ext cx="64008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1372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45CB0-7831-4C71-A6C4-BF179F3409A0}"/>
              </a:ext>
            </a:extLst>
          </p:cNvPr>
          <p:cNvSpPr>
            <a:spLocks noGrp="1"/>
          </p:cNvSpPr>
          <p:nvPr>
            <p:ph type="title"/>
          </p:nvPr>
        </p:nvSpPr>
        <p:spPr>
          <a:xfrm>
            <a:off x="883920" y="106632"/>
            <a:ext cx="10515600" cy="1325563"/>
          </a:xfrm>
        </p:spPr>
        <p:txBody>
          <a:bodyPr>
            <a:normAutofit/>
          </a:bodyPr>
          <a:lstStyle/>
          <a:p>
            <a:pPr algn="ctr"/>
            <a:r>
              <a:rPr lang="en-US" sz="4000" dirty="0"/>
              <a:t>Google Cloud Usage</a:t>
            </a:r>
            <a:endParaRPr lang="en-IN" sz="4000" dirty="0"/>
          </a:p>
        </p:txBody>
      </p:sp>
      <p:pic>
        <p:nvPicPr>
          <p:cNvPr id="1026" name="Picture 2" descr="Georgia State University">
            <a:extLst>
              <a:ext uri="{FF2B5EF4-FFF2-40B4-BE49-F238E27FC236}">
                <a16:creationId xmlns:a16="http://schemas.microsoft.com/office/drawing/2014/main" id="{B02CFD35-02D3-417E-BD76-F0FD2B0A2E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4715" y="0"/>
            <a:ext cx="1427285" cy="1168943"/>
          </a:xfrm>
          <a:prstGeom prst="rect">
            <a:avLst/>
          </a:prstGeom>
          <a:noFill/>
          <a:extLst>
            <a:ext uri="{909E8E84-426E-40DD-AFC4-6F175D3DCCD1}">
              <a14:hiddenFill xmlns:a14="http://schemas.microsoft.com/office/drawing/2010/main">
                <a:solidFill>
                  <a:srgbClr val="FFFFFF"/>
                </a:solidFill>
              </a14:hiddenFill>
            </a:ext>
          </a:extLst>
        </p:spPr>
      </p:pic>
      <p:sp>
        <p:nvSpPr>
          <p:cNvPr id="3" name="Half Frame 2">
            <a:extLst>
              <a:ext uri="{FF2B5EF4-FFF2-40B4-BE49-F238E27FC236}">
                <a16:creationId xmlns:a16="http://schemas.microsoft.com/office/drawing/2014/main" id="{20250B66-5EC6-4450-89AF-686E9272869E}"/>
              </a:ext>
            </a:extLst>
          </p:cNvPr>
          <p:cNvSpPr/>
          <p:nvPr/>
        </p:nvSpPr>
        <p:spPr>
          <a:xfrm>
            <a:off x="0" y="0"/>
            <a:ext cx="1776046" cy="4246685"/>
          </a:xfrm>
          <a:prstGeom prst="halfFram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 name="Half Frame 4">
            <a:extLst>
              <a:ext uri="{FF2B5EF4-FFF2-40B4-BE49-F238E27FC236}">
                <a16:creationId xmlns:a16="http://schemas.microsoft.com/office/drawing/2014/main" id="{DDEC5850-BF55-4909-B984-9240E01A9F20}"/>
              </a:ext>
            </a:extLst>
          </p:cNvPr>
          <p:cNvSpPr/>
          <p:nvPr/>
        </p:nvSpPr>
        <p:spPr>
          <a:xfrm rot="10800000">
            <a:off x="10415954" y="2730187"/>
            <a:ext cx="1776046" cy="4246685"/>
          </a:xfrm>
          <a:prstGeom prst="halfFram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TextBox 7">
            <a:extLst>
              <a:ext uri="{FF2B5EF4-FFF2-40B4-BE49-F238E27FC236}">
                <a16:creationId xmlns:a16="http://schemas.microsoft.com/office/drawing/2014/main" id="{3B98712C-FC30-425C-8918-A09836BD23FC}"/>
              </a:ext>
            </a:extLst>
          </p:cNvPr>
          <p:cNvSpPr txBox="1"/>
          <p:nvPr/>
        </p:nvSpPr>
        <p:spPr>
          <a:xfrm>
            <a:off x="779877" y="1088410"/>
            <a:ext cx="10698480" cy="9017853"/>
          </a:xfrm>
          <a:prstGeom prst="rect">
            <a:avLst/>
          </a:prstGeom>
          <a:noFill/>
        </p:spPr>
        <p:txBody>
          <a:bodyPr wrap="square" rtlCol="0">
            <a:spAutoFit/>
          </a:bodyPr>
          <a:lstStyle/>
          <a:p>
            <a:pPr marL="342900" indent="-342900">
              <a:buFont typeface="Arial" panose="020B0604020202020204" pitchFamily="34" charset="0"/>
              <a:buChar char="•"/>
            </a:pPr>
            <a:r>
              <a:rPr lang="en-US" sz="2000" dirty="0"/>
              <a:t>Uploading Data Files on Google Cloud</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Python Script files on cluster</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Datafiles deployed on Hadoop File System</a:t>
            </a:r>
          </a:p>
          <a:p>
            <a:pPr marL="342900" indent="-342900">
              <a:buFont typeface="Arial" panose="020B0604020202020204" pitchFamily="34" charset="0"/>
              <a:buChar char="•"/>
            </a:pPr>
            <a:endParaRPr lang="en-US" sz="2000" dirty="0"/>
          </a:p>
          <a:p>
            <a:endParaRPr lang="en-US" sz="2000" dirty="0"/>
          </a:p>
          <a:p>
            <a:endParaRPr lang="en-US" sz="2000" dirty="0"/>
          </a:p>
          <a:p>
            <a:endParaRPr lang="en-US" sz="2000" dirty="0"/>
          </a:p>
          <a:p>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b="1" i="1" dirty="0"/>
          </a:p>
          <a:p>
            <a:endParaRPr lang="en-US" sz="2000" dirty="0"/>
          </a:p>
          <a:p>
            <a:endParaRPr lang="en-US" sz="2000" dirty="0"/>
          </a:p>
          <a:p>
            <a:pPr marL="285750" indent="-285750">
              <a:buFont typeface="Arial" panose="020B0604020202020204" pitchFamily="34" charset="0"/>
              <a:buChar char="•"/>
            </a:pPr>
            <a:endParaRPr lang="en-US" sz="2800" dirty="0"/>
          </a:p>
          <a:p>
            <a:br>
              <a:rPr lang="en-US" dirty="0"/>
            </a:br>
            <a:r>
              <a:rPr lang="en-US" dirty="0"/>
              <a:t>          </a:t>
            </a:r>
          </a:p>
          <a:p>
            <a:r>
              <a:rPr lang="en-US" dirty="0"/>
              <a:t> </a:t>
            </a:r>
          </a:p>
          <a:p>
            <a:r>
              <a:rPr lang="en-US" dirty="0"/>
              <a:t>             </a:t>
            </a:r>
            <a:endParaRPr lang="en-IN" dirty="0"/>
          </a:p>
        </p:txBody>
      </p:sp>
      <p:sp>
        <p:nvSpPr>
          <p:cNvPr id="4" name="AutoShape 2">
            <a:extLst>
              <a:ext uri="{FF2B5EF4-FFF2-40B4-BE49-F238E27FC236}">
                <a16:creationId xmlns:a16="http://schemas.microsoft.com/office/drawing/2014/main" id="{AB90F9B0-2498-446B-BCF3-A4329D9C06C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8A0F45AD-FC00-499C-A096-7863DEDCF542}"/>
              </a:ext>
            </a:extLst>
          </p:cNvPr>
          <p:cNvPicPr>
            <a:picLocks noChangeAspect="1"/>
          </p:cNvPicPr>
          <p:nvPr/>
        </p:nvPicPr>
        <p:blipFill>
          <a:blip r:embed="rId3"/>
          <a:stretch>
            <a:fillRect/>
          </a:stretch>
        </p:blipFill>
        <p:spPr>
          <a:xfrm>
            <a:off x="1148939" y="1447934"/>
            <a:ext cx="8508274" cy="1854786"/>
          </a:xfrm>
          <a:prstGeom prst="rect">
            <a:avLst/>
          </a:prstGeom>
        </p:spPr>
      </p:pic>
      <p:pic>
        <p:nvPicPr>
          <p:cNvPr id="12" name="Picture 11">
            <a:extLst>
              <a:ext uri="{FF2B5EF4-FFF2-40B4-BE49-F238E27FC236}">
                <a16:creationId xmlns:a16="http://schemas.microsoft.com/office/drawing/2014/main" id="{000969C4-9020-4AC9-AD1B-D8438CFF3A22}"/>
              </a:ext>
            </a:extLst>
          </p:cNvPr>
          <p:cNvPicPr>
            <a:picLocks noChangeAspect="1"/>
          </p:cNvPicPr>
          <p:nvPr/>
        </p:nvPicPr>
        <p:blipFill>
          <a:blip r:embed="rId4"/>
          <a:stretch>
            <a:fillRect/>
          </a:stretch>
        </p:blipFill>
        <p:spPr>
          <a:xfrm>
            <a:off x="1166357" y="5080008"/>
            <a:ext cx="8508274" cy="1523441"/>
          </a:xfrm>
          <a:prstGeom prst="rect">
            <a:avLst/>
          </a:prstGeom>
        </p:spPr>
      </p:pic>
      <p:pic>
        <p:nvPicPr>
          <p:cNvPr id="9" name="Picture 8" descr="Text&#10;&#10;Description automatically generated">
            <a:extLst>
              <a:ext uri="{FF2B5EF4-FFF2-40B4-BE49-F238E27FC236}">
                <a16:creationId xmlns:a16="http://schemas.microsoft.com/office/drawing/2014/main" id="{007EFB43-E1B2-425B-85A0-9236D16DF712}"/>
              </a:ext>
            </a:extLst>
          </p:cNvPr>
          <p:cNvPicPr>
            <a:picLocks noChangeAspect="1"/>
          </p:cNvPicPr>
          <p:nvPr/>
        </p:nvPicPr>
        <p:blipFill rotWithShape="1">
          <a:blip r:embed="rId5">
            <a:extLst>
              <a:ext uri="{28A0092B-C50C-407E-A947-70E740481C1C}">
                <a14:useLocalDpi xmlns:a14="http://schemas.microsoft.com/office/drawing/2010/main" val="0"/>
              </a:ext>
            </a:extLst>
          </a:blip>
          <a:srcRect b="42979"/>
          <a:stretch/>
        </p:blipFill>
        <p:spPr>
          <a:xfrm>
            <a:off x="1236070" y="3869600"/>
            <a:ext cx="8438561" cy="868680"/>
          </a:xfrm>
          <a:prstGeom prst="rect">
            <a:avLst/>
          </a:prstGeom>
        </p:spPr>
      </p:pic>
    </p:spTree>
    <p:extLst>
      <p:ext uri="{BB962C8B-B14F-4D97-AF65-F5344CB8AC3E}">
        <p14:creationId xmlns:p14="http://schemas.microsoft.com/office/powerpoint/2010/main" val="594117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45CB0-7831-4C71-A6C4-BF179F3409A0}"/>
              </a:ext>
            </a:extLst>
          </p:cNvPr>
          <p:cNvSpPr>
            <a:spLocks noGrp="1"/>
          </p:cNvSpPr>
          <p:nvPr>
            <p:ph type="title"/>
          </p:nvPr>
        </p:nvSpPr>
        <p:spPr>
          <a:xfrm>
            <a:off x="883920" y="106632"/>
            <a:ext cx="10515600" cy="1325563"/>
          </a:xfrm>
        </p:spPr>
        <p:txBody>
          <a:bodyPr>
            <a:normAutofit/>
          </a:bodyPr>
          <a:lstStyle/>
          <a:p>
            <a:pPr algn="ctr"/>
            <a:r>
              <a:rPr lang="en-US" sz="4000" dirty="0"/>
              <a:t>Preprocessing Steps</a:t>
            </a:r>
            <a:endParaRPr lang="en-IN" sz="4000" dirty="0"/>
          </a:p>
        </p:txBody>
      </p:sp>
      <p:pic>
        <p:nvPicPr>
          <p:cNvPr id="1026" name="Picture 2" descr="Georgia State University">
            <a:extLst>
              <a:ext uri="{FF2B5EF4-FFF2-40B4-BE49-F238E27FC236}">
                <a16:creationId xmlns:a16="http://schemas.microsoft.com/office/drawing/2014/main" id="{B02CFD35-02D3-417E-BD76-F0FD2B0A2E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4715" y="0"/>
            <a:ext cx="1427285" cy="1168943"/>
          </a:xfrm>
          <a:prstGeom prst="rect">
            <a:avLst/>
          </a:prstGeom>
          <a:noFill/>
          <a:extLst>
            <a:ext uri="{909E8E84-426E-40DD-AFC4-6F175D3DCCD1}">
              <a14:hiddenFill xmlns:a14="http://schemas.microsoft.com/office/drawing/2010/main">
                <a:solidFill>
                  <a:srgbClr val="FFFFFF"/>
                </a:solidFill>
              </a14:hiddenFill>
            </a:ext>
          </a:extLst>
        </p:spPr>
      </p:pic>
      <p:sp>
        <p:nvSpPr>
          <p:cNvPr id="3" name="Half Frame 2">
            <a:extLst>
              <a:ext uri="{FF2B5EF4-FFF2-40B4-BE49-F238E27FC236}">
                <a16:creationId xmlns:a16="http://schemas.microsoft.com/office/drawing/2014/main" id="{20250B66-5EC6-4450-89AF-686E9272869E}"/>
              </a:ext>
            </a:extLst>
          </p:cNvPr>
          <p:cNvSpPr/>
          <p:nvPr/>
        </p:nvSpPr>
        <p:spPr>
          <a:xfrm>
            <a:off x="0" y="0"/>
            <a:ext cx="1776046" cy="4246685"/>
          </a:xfrm>
          <a:prstGeom prst="halfFram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 name="Half Frame 4">
            <a:extLst>
              <a:ext uri="{FF2B5EF4-FFF2-40B4-BE49-F238E27FC236}">
                <a16:creationId xmlns:a16="http://schemas.microsoft.com/office/drawing/2014/main" id="{DDEC5850-BF55-4909-B984-9240E01A9F20}"/>
              </a:ext>
            </a:extLst>
          </p:cNvPr>
          <p:cNvSpPr/>
          <p:nvPr/>
        </p:nvSpPr>
        <p:spPr>
          <a:xfrm rot="10800000">
            <a:off x="10415954" y="2730187"/>
            <a:ext cx="1776046" cy="4246685"/>
          </a:xfrm>
          <a:prstGeom prst="halfFram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TextBox 7">
            <a:extLst>
              <a:ext uri="{FF2B5EF4-FFF2-40B4-BE49-F238E27FC236}">
                <a16:creationId xmlns:a16="http://schemas.microsoft.com/office/drawing/2014/main" id="{3B98712C-FC30-425C-8918-A09836BD23FC}"/>
              </a:ext>
            </a:extLst>
          </p:cNvPr>
          <p:cNvSpPr txBox="1"/>
          <p:nvPr/>
        </p:nvSpPr>
        <p:spPr>
          <a:xfrm>
            <a:off x="768096" y="1014984"/>
            <a:ext cx="10698480" cy="2215991"/>
          </a:xfrm>
          <a:prstGeom prst="rect">
            <a:avLst/>
          </a:prstGeom>
          <a:noFill/>
        </p:spPr>
        <p:txBody>
          <a:bodyPr wrap="square" rtlCol="0">
            <a:spAutoFit/>
          </a:bodyPr>
          <a:lstStyle/>
          <a:p>
            <a:r>
              <a:rPr lang="en-US" dirty="0"/>
              <a:t>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800" dirty="0"/>
          </a:p>
          <a:p>
            <a:br>
              <a:rPr lang="en-US" dirty="0"/>
            </a:br>
            <a:r>
              <a:rPr lang="en-US" dirty="0"/>
              <a:t>          </a:t>
            </a:r>
          </a:p>
          <a:p>
            <a:r>
              <a:rPr lang="en-US" dirty="0"/>
              <a:t> </a:t>
            </a:r>
          </a:p>
          <a:p>
            <a:r>
              <a:rPr lang="en-US" dirty="0"/>
              <a:t>             </a:t>
            </a:r>
            <a:endParaRPr lang="en-IN" dirty="0"/>
          </a:p>
        </p:txBody>
      </p:sp>
      <p:pic>
        <p:nvPicPr>
          <p:cNvPr id="4" name="Picture 2">
            <a:extLst>
              <a:ext uri="{FF2B5EF4-FFF2-40B4-BE49-F238E27FC236}">
                <a16:creationId xmlns:a16="http://schemas.microsoft.com/office/drawing/2014/main" id="{B5DF03B3-8FD9-4397-8CC4-953747D918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182" y="1308939"/>
            <a:ext cx="5151303" cy="44571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606C38A-874F-4E10-9153-6784CD971B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669464"/>
            <a:ext cx="5370576" cy="3655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322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45CB0-7831-4C71-A6C4-BF179F3409A0}"/>
              </a:ext>
            </a:extLst>
          </p:cNvPr>
          <p:cNvSpPr>
            <a:spLocks noGrp="1"/>
          </p:cNvSpPr>
          <p:nvPr>
            <p:ph type="title"/>
          </p:nvPr>
        </p:nvSpPr>
        <p:spPr>
          <a:xfrm>
            <a:off x="883920" y="106632"/>
            <a:ext cx="10515600" cy="1325563"/>
          </a:xfrm>
        </p:spPr>
        <p:txBody>
          <a:bodyPr>
            <a:normAutofit/>
          </a:bodyPr>
          <a:lstStyle/>
          <a:p>
            <a:pPr algn="ctr"/>
            <a:r>
              <a:rPr lang="en-US" sz="4000" dirty="0"/>
              <a:t>Key Takeaways</a:t>
            </a:r>
            <a:endParaRPr lang="en-IN" sz="4000" dirty="0"/>
          </a:p>
        </p:txBody>
      </p:sp>
      <p:pic>
        <p:nvPicPr>
          <p:cNvPr id="1026" name="Picture 2" descr="Georgia State University">
            <a:extLst>
              <a:ext uri="{FF2B5EF4-FFF2-40B4-BE49-F238E27FC236}">
                <a16:creationId xmlns:a16="http://schemas.microsoft.com/office/drawing/2014/main" id="{B02CFD35-02D3-417E-BD76-F0FD2B0A2E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4715" y="0"/>
            <a:ext cx="1427285" cy="1168943"/>
          </a:xfrm>
          <a:prstGeom prst="rect">
            <a:avLst/>
          </a:prstGeom>
          <a:noFill/>
          <a:extLst>
            <a:ext uri="{909E8E84-426E-40DD-AFC4-6F175D3DCCD1}">
              <a14:hiddenFill xmlns:a14="http://schemas.microsoft.com/office/drawing/2010/main">
                <a:solidFill>
                  <a:srgbClr val="FFFFFF"/>
                </a:solidFill>
              </a14:hiddenFill>
            </a:ext>
          </a:extLst>
        </p:spPr>
      </p:pic>
      <p:sp>
        <p:nvSpPr>
          <p:cNvPr id="3" name="Half Frame 2">
            <a:extLst>
              <a:ext uri="{FF2B5EF4-FFF2-40B4-BE49-F238E27FC236}">
                <a16:creationId xmlns:a16="http://schemas.microsoft.com/office/drawing/2014/main" id="{20250B66-5EC6-4450-89AF-686E9272869E}"/>
              </a:ext>
            </a:extLst>
          </p:cNvPr>
          <p:cNvSpPr/>
          <p:nvPr/>
        </p:nvSpPr>
        <p:spPr>
          <a:xfrm>
            <a:off x="0" y="0"/>
            <a:ext cx="1776046" cy="4246685"/>
          </a:xfrm>
          <a:prstGeom prst="halfFram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 name="Half Frame 4">
            <a:extLst>
              <a:ext uri="{FF2B5EF4-FFF2-40B4-BE49-F238E27FC236}">
                <a16:creationId xmlns:a16="http://schemas.microsoft.com/office/drawing/2014/main" id="{DDEC5850-BF55-4909-B984-9240E01A9F20}"/>
              </a:ext>
            </a:extLst>
          </p:cNvPr>
          <p:cNvSpPr/>
          <p:nvPr/>
        </p:nvSpPr>
        <p:spPr>
          <a:xfrm rot="10800000">
            <a:off x="10415954" y="2730187"/>
            <a:ext cx="1776046" cy="4246685"/>
          </a:xfrm>
          <a:prstGeom prst="halfFram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TextBox 7">
            <a:extLst>
              <a:ext uri="{FF2B5EF4-FFF2-40B4-BE49-F238E27FC236}">
                <a16:creationId xmlns:a16="http://schemas.microsoft.com/office/drawing/2014/main" id="{3B98712C-FC30-425C-8918-A09836BD23FC}"/>
              </a:ext>
            </a:extLst>
          </p:cNvPr>
          <p:cNvSpPr txBox="1"/>
          <p:nvPr/>
        </p:nvSpPr>
        <p:spPr>
          <a:xfrm>
            <a:off x="768096" y="1014984"/>
            <a:ext cx="10698480" cy="4678204"/>
          </a:xfrm>
          <a:prstGeom prst="rect">
            <a:avLst/>
          </a:prstGeom>
          <a:noFill/>
        </p:spPr>
        <p:txBody>
          <a:bodyPr wrap="square" rtlCol="0">
            <a:spAutoFit/>
          </a:bodyPr>
          <a:lstStyle/>
          <a:p>
            <a:r>
              <a:rPr lang="en-US" b="1" dirty="0"/>
              <a:t>          </a:t>
            </a:r>
          </a:p>
          <a:p>
            <a:pPr marL="342900" indent="-342900">
              <a:buFont typeface="Arial" panose="020B0604020202020204" pitchFamily="34" charset="0"/>
              <a:buChar char="•"/>
            </a:pPr>
            <a:r>
              <a:rPr lang="en-US" sz="2000" b="1" i="1" dirty="0"/>
              <a:t>Insight 1 </a:t>
            </a:r>
            <a:r>
              <a:rPr lang="en-US" sz="2000" dirty="0"/>
              <a:t>: Average Length of Comments of different Ratings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i="1" dirty="0"/>
              <a:t>Insight 2 : </a:t>
            </a:r>
            <a:r>
              <a:rPr lang="en-US" sz="2000" dirty="0"/>
              <a:t>Average / Minimum and Maximum Star Ratings</a:t>
            </a:r>
          </a:p>
          <a:p>
            <a:endParaRPr lang="en-US" sz="2000" dirty="0"/>
          </a:p>
          <a:p>
            <a:pPr marL="285750" indent="-285750">
              <a:buFont typeface="Arial" panose="020B0604020202020204" pitchFamily="34" charset="0"/>
              <a:buChar char="•"/>
            </a:pPr>
            <a:endParaRPr lang="en-US" sz="2800" dirty="0"/>
          </a:p>
          <a:p>
            <a:br>
              <a:rPr lang="en-US" dirty="0"/>
            </a:br>
            <a:r>
              <a:rPr lang="en-US" dirty="0"/>
              <a:t>          </a:t>
            </a:r>
          </a:p>
          <a:p>
            <a:r>
              <a:rPr lang="en-US" dirty="0"/>
              <a:t> </a:t>
            </a:r>
          </a:p>
          <a:p>
            <a:r>
              <a:rPr lang="en-US" dirty="0"/>
              <a:t>             </a:t>
            </a:r>
            <a:endParaRPr lang="en-IN" dirty="0"/>
          </a:p>
        </p:txBody>
      </p:sp>
      <p:sp>
        <p:nvSpPr>
          <p:cNvPr id="4" name="AutoShape 2">
            <a:extLst>
              <a:ext uri="{FF2B5EF4-FFF2-40B4-BE49-F238E27FC236}">
                <a16:creationId xmlns:a16="http://schemas.microsoft.com/office/drawing/2014/main" id="{AB90F9B0-2498-446B-BCF3-A4329D9C06C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a:extLst>
              <a:ext uri="{FF2B5EF4-FFF2-40B4-BE49-F238E27FC236}">
                <a16:creationId xmlns:a16="http://schemas.microsoft.com/office/drawing/2014/main" id="{45361467-DB16-4BA9-9C0D-9A87CA19BBA7}"/>
              </a:ext>
            </a:extLst>
          </p:cNvPr>
          <p:cNvPicPr>
            <a:picLocks noChangeAspect="1"/>
          </p:cNvPicPr>
          <p:nvPr/>
        </p:nvPicPr>
        <p:blipFill>
          <a:blip r:embed="rId3"/>
          <a:stretch>
            <a:fillRect/>
          </a:stretch>
        </p:blipFill>
        <p:spPr>
          <a:xfrm>
            <a:off x="1183342" y="1730197"/>
            <a:ext cx="9154758" cy="1421058"/>
          </a:xfrm>
          <a:prstGeom prst="rect">
            <a:avLst/>
          </a:prstGeom>
        </p:spPr>
      </p:pic>
      <p:pic>
        <p:nvPicPr>
          <p:cNvPr id="7" name="Picture 6">
            <a:extLst>
              <a:ext uri="{FF2B5EF4-FFF2-40B4-BE49-F238E27FC236}">
                <a16:creationId xmlns:a16="http://schemas.microsoft.com/office/drawing/2014/main" id="{3A15EA2E-4397-4953-A6C8-6ACA52EC0A4D}"/>
              </a:ext>
            </a:extLst>
          </p:cNvPr>
          <p:cNvPicPr>
            <a:picLocks noChangeAspect="1"/>
          </p:cNvPicPr>
          <p:nvPr/>
        </p:nvPicPr>
        <p:blipFill>
          <a:blip r:embed="rId4"/>
          <a:stretch>
            <a:fillRect/>
          </a:stretch>
        </p:blipFill>
        <p:spPr>
          <a:xfrm>
            <a:off x="1183342" y="3965293"/>
            <a:ext cx="9154758" cy="1042135"/>
          </a:xfrm>
          <a:prstGeom prst="rect">
            <a:avLst/>
          </a:prstGeom>
        </p:spPr>
      </p:pic>
      <p:pic>
        <p:nvPicPr>
          <p:cNvPr id="11" name="Picture 10">
            <a:extLst>
              <a:ext uri="{FF2B5EF4-FFF2-40B4-BE49-F238E27FC236}">
                <a16:creationId xmlns:a16="http://schemas.microsoft.com/office/drawing/2014/main" id="{1064BFE8-1151-418D-9660-5AA10BB4B8C3}"/>
              </a:ext>
            </a:extLst>
          </p:cNvPr>
          <p:cNvPicPr>
            <a:picLocks noChangeAspect="1"/>
          </p:cNvPicPr>
          <p:nvPr/>
        </p:nvPicPr>
        <p:blipFill>
          <a:blip r:embed="rId5"/>
          <a:stretch>
            <a:fillRect/>
          </a:stretch>
        </p:blipFill>
        <p:spPr>
          <a:xfrm>
            <a:off x="1183342" y="4998174"/>
            <a:ext cx="9154758" cy="404832"/>
          </a:xfrm>
          <a:prstGeom prst="rect">
            <a:avLst/>
          </a:prstGeom>
        </p:spPr>
      </p:pic>
      <p:pic>
        <p:nvPicPr>
          <p:cNvPr id="14" name="Picture 13">
            <a:extLst>
              <a:ext uri="{FF2B5EF4-FFF2-40B4-BE49-F238E27FC236}">
                <a16:creationId xmlns:a16="http://schemas.microsoft.com/office/drawing/2014/main" id="{52C9C424-E355-430F-9FEC-F8A3E04A3693}"/>
              </a:ext>
            </a:extLst>
          </p:cNvPr>
          <p:cNvPicPr>
            <a:picLocks noChangeAspect="1"/>
          </p:cNvPicPr>
          <p:nvPr/>
        </p:nvPicPr>
        <p:blipFill>
          <a:blip r:embed="rId6"/>
          <a:stretch>
            <a:fillRect/>
          </a:stretch>
        </p:blipFill>
        <p:spPr>
          <a:xfrm>
            <a:off x="1245326" y="5362562"/>
            <a:ext cx="9092774" cy="825785"/>
          </a:xfrm>
          <a:prstGeom prst="rect">
            <a:avLst/>
          </a:prstGeom>
        </p:spPr>
      </p:pic>
    </p:spTree>
    <p:extLst>
      <p:ext uri="{BB962C8B-B14F-4D97-AF65-F5344CB8AC3E}">
        <p14:creationId xmlns:p14="http://schemas.microsoft.com/office/powerpoint/2010/main" val="2880610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45CB0-7831-4C71-A6C4-BF179F3409A0}"/>
              </a:ext>
            </a:extLst>
          </p:cNvPr>
          <p:cNvSpPr>
            <a:spLocks noGrp="1"/>
          </p:cNvSpPr>
          <p:nvPr>
            <p:ph type="title"/>
          </p:nvPr>
        </p:nvSpPr>
        <p:spPr>
          <a:xfrm>
            <a:off x="883920" y="106632"/>
            <a:ext cx="10515600" cy="1325563"/>
          </a:xfrm>
        </p:spPr>
        <p:txBody>
          <a:bodyPr>
            <a:normAutofit/>
          </a:bodyPr>
          <a:lstStyle/>
          <a:p>
            <a:pPr algn="ctr"/>
            <a:r>
              <a:rPr lang="en-US" sz="4000" dirty="0"/>
              <a:t>Key Takeaways</a:t>
            </a:r>
            <a:endParaRPr lang="en-IN" sz="4000" dirty="0"/>
          </a:p>
        </p:txBody>
      </p:sp>
      <p:pic>
        <p:nvPicPr>
          <p:cNvPr id="1026" name="Picture 2" descr="Georgia State University">
            <a:extLst>
              <a:ext uri="{FF2B5EF4-FFF2-40B4-BE49-F238E27FC236}">
                <a16:creationId xmlns:a16="http://schemas.microsoft.com/office/drawing/2014/main" id="{B02CFD35-02D3-417E-BD76-F0FD2B0A2E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4715" y="0"/>
            <a:ext cx="1427285" cy="1168943"/>
          </a:xfrm>
          <a:prstGeom prst="rect">
            <a:avLst/>
          </a:prstGeom>
          <a:noFill/>
          <a:extLst>
            <a:ext uri="{909E8E84-426E-40DD-AFC4-6F175D3DCCD1}">
              <a14:hiddenFill xmlns:a14="http://schemas.microsoft.com/office/drawing/2010/main">
                <a:solidFill>
                  <a:srgbClr val="FFFFFF"/>
                </a:solidFill>
              </a14:hiddenFill>
            </a:ext>
          </a:extLst>
        </p:spPr>
      </p:pic>
      <p:sp>
        <p:nvSpPr>
          <p:cNvPr id="3" name="Half Frame 2">
            <a:extLst>
              <a:ext uri="{FF2B5EF4-FFF2-40B4-BE49-F238E27FC236}">
                <a16:creationId xmlns:a16="http://schemas.microsoft.com/office/drawing/2014/main" id="{20250B66-5EC6-4450-89AF-686E9272869E}"/>
              </a:ext>
            </a:extLst>
          </p:cNvPr>
          <p:cNvSpPr/>
          <p:nvPr/>
        </p:nvSpPr>
        <p:spPr>
          <a:xfrm>
            <a:off x="0" y="0"/>
            <a:ext cx="1776046" cy="4246685"/>
          </a:xfrm>
          <a:prstGeom prst="halfFram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 name="Half Frame 4">
            <a:extLst>
              <a:ext uri="{FF2B5EF4-FFF2-40B4-BE49-F238E27FC236}">
                <a16:creationId xmlns:a16="http://schemas.microsoft.com/office/drawing/2014/main" id="{DDEC5850-BF55-4909-B984-9240E01A9F20}"/>
              </a:ext>
            </a:extLst>
          </p:cNvPr>
          <p:cNvSpPr/>
          <p:nvPr/>
        </p:nvSpPr>
        <p:spPr>
          <a:xfrm rot="10800000">
            <a:off x="10415954" y="2730187"/>
            <a:ext cx="1776046" cy="4246685"/>
          </a:xfrm>
          <a:prstGeom prst="halfFram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TextBox 7">
            <a:extLst>
              <a:ext uri="{FF2B5EF4-FFF2-40B4-BE49-F238E27FC236}">
                <a16:creationId xmlns:a16="http://schemas.microsoft.com/office/drawing/2014/main" id="{3B98712C-FC30-425C-8918-A09836BD23FC}"/>
              </a:ext>
            </a:extLst>
          </p:cNvPr>
          <p:cNvSpPr txBox="1"/>
          <p:nvPr/>
        </p:nvSpPr>
        <p:spPr>
          <a:xfrm>
            <a:off x="768096" y="1014984"/>
            <a:ext cx="10698480" cy="5293757"/>
          </a:xfrm>
          <a:prstGeom prst="rect">
            <a:avLst/>
          </a:prstGeom>
          <a:noFill/>
        </p:spPr>
        <p:txBody>
          <a:bodyPr wrap="square" rtlCol="0">
            <a:spAutoFit/>
          </a:bodyPr>
          <a:lstStyle/>
          <a:p>
            <a:r>
              <a:rPr lang="en-US" b="1" dirty="0"/>
              <a:t>          </a:t>
            </a:r>
          </a:p>
          <a:p>
            <a:endParaRPr lang="en-US" sz="2000" b="1" i="1" dirty="0"/>
          </a:p>
          <a:p>
            <a:pPr marL="342900" indent="-342900">
              <a:buFont typeface="Arial" panose="020B0604020202020204" pitchFamily="34" charset="0"/>
              <a:buChar char="•"/>
            </a:pPr>
            <a:r>
              <a:rPr lang="en-US" sz="2000" b="1" i="1" dirty="0"/>
              <a:t>Insight 3 </a:t>
            </a:r>
            <a:r>
              <a:rPr lang="en-US" sz="2000" dirty="0"/>
              <a:t>: Total Count of reviews for each Rating</a:t>
            </a:r>
          </a:p>
          <a:p>
            <a:pPr marL="342900" indent="-342900">
              <a:buFont typeface="Arial" panose="020B0604020202020204" pitchFamily="34" charset="0"/>
              <a:buChar char="•"/>
            </a:pPr>
            <a:endParaRPr lang="en-US" sz="2000" dirty="0"/>
          </a:p>
          <a:p>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b="1" i="1" dirty="0"/>
          </a:p>
          <a:p>
            <a:pPr marL="342900" indent="-342900">
              <a:buFont typeface="Arial" panose="020B0604020202020204" pitchFamily="34" charset="0"/>
              <a:buChar char="•"/>
            </a:pPr>
            <a:endParaRPr lang="en-US" sz="2000" b="1" i="1" dirty="0"/>
          </a:p>
          <a:p>
            <a:endParaRPr lang="en-US" sz="2000" dirty="0"/>
          </a:p>
          <a:p>
            <a:endParaRPr lang="en-US" sz="2000" dirty="0"/>
          </a:p>
          <a:p>
            <a:pPr marL="285750" indent="-285750">
              <a:buFont typeface="Arial" panose="020B0604020202020204" pitchFamily="34" charset="0"/>
              <a:buChar char="•"/>
            </a:pPr>
            <a:endParaRPr lang="en-US" sz="2800" dirty="0"/>
          </a:p>
          <a:p>
            <a:br>
              <a:rPr lang="en-US" dirty="0"/>
            </a:br>
            <a:r>
              <a:rPr lang="en-US" dirty="0"/>
              <a:t>          </a:t>
            </a:r>
          </a:p>
          <a:p>
            <a:r>
              <a:rPr lang="en-US" dirty="0"/>
              <a:t> </a:t>
            </a:r>
          </a:p>
          <a:p>
            <a:r>
              <a:rPr lang="en-US" dirty="0"/>
              <a:t>             </a:t>
            </a:r>
            <a:endParaRPr lang="en-IN" dirty="0"/>
          </a:p>
        </p:txBody>
      </p:sp>
      <p:sp>
        <p:nvSpPr>
          <p:cNvPr id="4" name="AutoShape 2">
            <a:extLst>
              <a:ext uri="{FF2B5EF4-FFF2-40B4-BE49-F238E27FC236}">
                <a16:creationId xmlns:a16="http://schemas.microsoft.com/office/drawing/2014/main" id="{AB90F9B0-2498-446B-BCF3-A4329D9C06C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57B730DC-C0B5-4EE3-8AE4-2191AEC6809A}"/>
              </a:ext>
            </a:extLst>
          </p:cNvPr>
          <p:cNvPicPr>
            <a:picLocks noChangeAspect="1"/>
          </p:cNvPicPr>
          <p:nvPr/>
        </p:nvPicPr>
        <p:blipFill>
          <a:blip r:embed="rId3"/>
          <a:stretch>
            <a:fillRect/>
          </a:stretch>
        </p:blipFill>
        <p:spPr>
          <a:xfrm>
            <a:off x="1159972" y="2375516"/>
            <a:ext cx="9347688" cy="2198972"/>
          </a:xfrm>
          <a:prstGeom prst="rect">
            <a:avLst/>
          </a:prstGeom>
        </p:spPr>
      </p:pic>
    </p:spTree>
    <p:extLst>
      <p:ext uri="{BB962C8B-B14F-4D97-AF65-F5344CB8AC3E}">
        <p14:creationId xmlns:p14="http://schemas.microsoft.com/office/powerpoint/2010/main" val="3582682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45CB0-7831-4C71-A6C4-BF179F3409A0}"/>
              </a:ext>
            </a:extLst>
          </p:cNvPr>
          <p:cNvSpPr>
            <a:spLocks noGrp="1"/>
          </p:cNvSpPr>
          <p:nvPr>
            <p:ph type="title"/>
          </p:nvPr>
        </p:nvSpPr>
        <p:spPr>
          <a:xfrm>
            <a:off x="883920" y="106632"/>
            <a:ext cx="10515600" cy="1325563"/>
          </a:xfrm>
        </p:spPr>
        <p:txBody>
          <a:bodyPr>
            <a:normAutofit/>
          </a:bodyPr>
          <a:lstStyle/>
          <a:p>
            <a:pPr algn="ctr"/>
            <a:r>
              <a:rPr lang="en-US" sz="4000" dirty="0"/>
              <a:t>Key Takeaways</a:t>
            </a:r>
            <a:endParaRPr lang="en-IN" sz="4000" dirty="0"/>
          </a:p>
        </p:txBody>
      </p:sp>
      <p:pic>
        <p:nvPicPr>
          <p:cNvPr id="1026" name="Picture 2" descr="Georgia State University">
            <a:extLst>
              <a:ext uri="{FF2B5EF4-FFF2-40B4-BE49-F238E27FC236}">
                <a16:creationId xmlns:a16="http://schemas.microsoft.com/office/drawing/2014/main" id="{B02CFD35-02D3-417E-BD76-F0FD2B0A2E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4715" y="0"/>
            <a:ext cx="1427285" cy="1168943"/>
          </a:xfrm>
          <a:prstGeom prst="rect">
            <a:avLst/>
          </a:prstGeom>
          <a:noFill/>
          <a:extLst>
            <a:ext uri="{909E8E84-426E-40DD-AFC4-6F175D3DCCD1}">
              <a14:hiddenFill xmlns:a14="http://schemas.microsoft.com/office/drawing/2010/main">
                <a:solidFill>
                  <a:srgbClr val="FFFFFF"/>
                </a:solidFill>
              </a14:hiddenFill>
            </a:ext>
          </a:extLst>
        </p:spPr>
      </p:pic>
      <p:sp>
        <p:nvSpPr>
          <p:cNvPr id="3" name="Half Frame 2">
            <a:extLst>
              <a:ext uri="{FF2B5EF4-FFF2-40B4-BE49-F238E27FC236}">
                <a16:creationId xmlns:a16="http://schemas.microsoft.com/office/drawing/2014/main" id="{20250B66-5EC6-4450-89AF-686E9272869E}"/>
              </a:ext>
            </a:extLst>
          </p:cNvPr>
          <p:cNvSpPr/>
          <p:nvPr/>
        </p:nvSpPr>
        <p:spPr>
          <a:xfrm>
            <a:off x="0" y="0"/>
            <a:ext cx="1776046" cy="4246685"/>
          </a:xfrm>
          <a:prstGeom prst="halfFram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 name="Half Frame 4">
            <a:extLst>
              <a:ext uri="{FF2B5EF4-FFF2-40B4-BE49-F238E27FC236}">
                <a16:creationId xmlns:a16="http://schemas.microsoft.com/office/drawing/2014/main" id="{DDEC5850-BF55-4909-B984-9240E01A9F20}"/>
              </a:ext>
            </a:extLst>
          </p:cNvPr>
          <p:cNvSpPr/>
          <p:nvPr/>
        </p:nvSpPr>
        <p:spPr>
          <a:xfrm rot="10800000">
            <a:off x="10415954" y="2730187"/>
            <a:ext cx="1776046" cy="4246685"/>
          </a:xfrm>
          <a:prstGeom prst="halfFram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TextBox 7">
            <a:extLst>
              <a:ext uri="{FF2B5EF4-FFF2-40B4-BE49-F238E27FC236}">
                <a16:creationId xmlns:a16="http://schemas.microsoft.com/office/drawing/2014/main" id="{3B98712C-FC30-425C-8918-A09836BD23FC}"/>
              </a:ext>
            </a:extLst>
          </p:cNvPr>
          <p:cNvSpPr txBox="1"/>
          <p:nvPr/>
        </p:nvSpPr>
        <p:spPr>
          <a:xfrm>
            <a:off x="768096" y="1014984"/>
            <a:ext cx="10698480" cy="5293757"/>
          </a:xfrm>
          <a:prstGeom prst="rect">
            <a:avLst/>
          </a:prstGeom>
          <a:noFill/>
        </p:spPr>
        <p:txBody>
          <a:bodyPr wrap="square" rtlCol="0">
            <a:spAutoFit/>
          </a:bodyPr>
          <a:lstStyle/>
          <a:p>
            <a:r>
              <a:rPr lang="en-US" b="1" dirty="0"/>
              <a:t>          </a:t>
            </a:r>
          </a:p>
          <a:p>
            <a:pPr marL="342900" indent="-342900">
              <a:buFont typeface="Arial" panose="020B0604020202020204" pitchFamily="34" charset="0"/>
              <a:buChar char="•"/>
            </a:pPr>
            <a:r>
              <a:rPr lang="en-US" sz="2000" b="1" i="1" dirty="0"/>
              <a:t>Insight </a:t>
            </a:r>
            <a:r>
              <a:rPr lang="en-US" sz="2000" dirty="0"/>
              <a:t>: Segregation of Review comments on different search criteria's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Unique Cool words                                  Most Frequent words in Negative reviews</a:t>
            </a:r>
          </a:p>
          <a:p>
            <a:endParaRPr lang="en-US" sz="2000" dirty="0"/>
          </a:p>
          <a:p>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b="1" i="1" dirty="0"/>
          </a:p>
          <a:p>
            <a:endParaRPr lang="en-US" sz="2000" dirty="0"/>
          </a:p>
          <a:p>
            <a:endParaRPr lang="en-US" sz="2000" dirty="0"/>
          </a:p>
          <a:p>
            <a:pPr marL="285750" indent="-285750">
              <a:buFont typeface="Arial" panose="020B0604020202020204" pitchFamily="34" charset="0"/>
              <a:buChar char="•"/>
            </a:pPr>
            <a:endParaRPr lang="en-US" sz="2800" dirty="0"/>
          </a:p>
          <a:p>
            <a:br>
              <a:rPr lang="en-US" dirty="0"/>
            </a:br>
            <a:r>
              <a:rPr lang="en-US" dirty="0"/>
              <a:t>          </a:t>
            </a:r>
          </a:p>
          <a:p>
            <a:r>
              <a:rPr lang="en-US" dirty="0"/>
              <a:t> </a:t>
            </a:r>
          </a:p>
          <a:p>
            <a:r>
              <a:rPr lang="en-US" dirty="0"/>
              <a:t>             </a:t>
            </a:r>
            <a:endParaRPr lang="en-IN" dirty="0"/>
          </a:p>
        </p:txBody>
      </p:sp>
      <p:sp>
        <p:nvSpPr>
          <p:cNvPr id="4" name="AutoShape 2">
            <a:extLst>
              <a:ext uri="{FF2B5EF4-FFF2-40B4-BE49-F238E27FC236}">
                <a16:creationId xmlns:a16="http://schemas.microsoft.com/office/drawing/2014/main" id="{AB90F9B0-2498-446B-BCF3-A4329D9C06C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28" name="Picture 4">
            <a:extLst>
              <a:ext uri="{FF2B5EF4-FFF2-40B4-BE49-F238E27FC236}">
                <a16:creationId xmlns:a16="http://schemas.microsoft.com/office/drawing/2014/main" id="{0705E154-A0A7-4AF1-8737-1A0EBC83CC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5606" y="2340547"/>
            <a:ext cx="5348841" cy="402771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675A579F-39DA-4B40-9A02-54AFF5500E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 y="2340547"/>
            <a:ext cx="3863308" cy="3598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7387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eorgia State University">
            <a:extLst>
              <a:ext uri="{FF2B5EF4-FFF2-40B4-BE49-F238E27FC236}">
                <a16:creationId xmlns:a16="http://schemas.microsoft.com/office/drawing/2014/main" id="{B02CFD35-02D3-417E-BD76-F0FD2B0A2E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4715" y="0"/>
            <a:ext cx="1427285" cy="1168943"/>
          </a:xfrm>
          <a:prstGeom prst="rect">
            <a:avLst/>
          </a:prstGeom>
          <a:noFill/>
          <a:extLst>
            <a:ext uri="{909E8E84-426E-40DD-AFC4-6F175D3DCCD1}">
              <a14:hiddenFill xmlns:a14="http://schemas.microsoft.com/office/drawing/2010/main">
                <a:solidFill>
                  <a:srgbClr val="FFFFFF"/>
                </a:solidFill>
              </a14:hiddenFill>
            </a:ext>
          </a:extLst>
        </p:spPr>
      </p:pic>
      <p:sp>
        <p:nvSpPr>
          <p:cNvPr id="3" name="Half Frame 2">
            <a:extLst>
              <a:ext uri="{FF2B5EF4-FFF2-40B4-BE49-F238E27FC236}">
                <a16:creationId xmlns:a16="http://schemas.microsoft.com/office/drawing/2014/main" id="{20250B66-5EC6-4450-89AF-686E9272869E}"/>
              </a:ext>
            </a:extLst>
          </p:cNvPr>
          <p:cNvSpPr/>
          <p:nvPr/>
        </p:nvSpPr>
        <p:spPr>
          <a:xfrm>
            <a:off x="0" y="0"/>
            <a:ext cx="1776046" cy="4246685"/>
          </a:xfrm>
          <a:prstGeom prst="halfFram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 name="Half Frame 4">
            <a:extLst>
              <a:ext uri="{FF2B5EF4-FFF2-40B4-BE49-F238E27FC236}">
                <a16:creationId xmlns:a16="http://schemas.microsoft.com/office/drawing/2014/main" id="{DDEC5850-BF55-4909-B984-9240E01A9F20}"/>
              </a:ext>
            </a:extLst>
          </p:cNvPr>
          <p:cNvSpPr/>
          <p:nvPr/>
        </p:nvSpPr>
        <p:spPr>
          <a:xfrm rot="10800000">
            <a:off x="10415954" y="2730187"/>
            <a:ext cx="1776046" cy="4246685"/>
          </a:xfrm>
          <a:prstGeom prst="halfFram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TextBox 7">
            <a:extLst>
              <a:ext uri="{FF2B5EF4-FFF2-40B4-BE49-F238E27FC236}">
                <a16:creationId xmlns:a16="http://schemas.microsoft.com/office/drawing/2014/main" id="{3B98712C-FC30-425C-8918-A09836BD23FC}"/>
              </a:ext>
            </a:extLst>
          </p:cNvPr>
          <p:cNvSpPr txBox="1"/>
          <p:nvPr/>
        </p:nvSpPr>
        <p:spPr>
          <a:xfrm>
            <a:off x="768096" y="1014984"/>
            <a:ext cx="10698480" cy="4370427"/>
          </a:xfrm>
          <a:prstGeom prst="rect">
            <a:avLst/>
          </a:prstGeom>
          <a:noFill/>
        </p:spPr>
        <p:txBody>
          <a:bodyPr wrap="square" rtlCol="0">
            <a:spAutoFit/>
          </a:bodyPr>
          <a:lstStyle/>
          <a:p>
            <a:r>
              <a:rPr lang="en-US" b="1" dirty="0"/>
              <a:t>          </a:t>
            </a:r>
          </a:p>
          <a:p>
            <a:endParaRPr lang="en-US" sz="2000" dirty="0"/>
          </a:p>
          <a:p>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b="1" i="1" dirty="0"/>
          </a:p>
          <a:p>
            <a:endParaRPr lang="en-US" sz="2000" dirty="0"/>
          </a:p>
          <a:p>
            <a:endParaRPr lang="en-US" sz="2000" dirty="0"/>
          </a:p>
          <a:p>
            <a:pPr marL="285750" indent="-285750">
              <a:buFont typeface="Arial" panose="020B0604020202020204" pitchFamily="34" charset="0"/>
              <a:buChar char="•"/>
            </a:pPr>
            <a:endParaRPr lang="en-US" sz="2800" dirty="0"/>
          </a:p>
          <a:p>
            <a:br>
              <a:rPr lang="en-US" dirty="0"/>
            </a:br>
            <a:r>
              <a:rPr lang="en-US" dirty="0"/>
              <a:t>          </a:t>
            </a:r>
          </a:p>
          <a:p>
            <a:r>
              <a:rPr lang="en-US" dirty="0"/>
              <a:t> </a:t>
            </a:r>
          </a:p>
          <a:p>
            <a:r>
              <a:rPr lang="en-US" dirty="0"/>
              <a:t>             </a:t>
            </a:r>
            <a:endParaRPr lang="en-IN" dirty="0"/>
          </a:p>
        </p:txBody>
      </p:sp>
      <p:sp>
        <p:nvSpPr>
          <p:cNvPr id="4" name="AutoShape 2">
            <a:extLst>
              <a:ext uri="{FF2B5EF4-FFF2-40B4-BE49-F238E27FC236}">
                <a16:creationId xmlns:a16="http://schemas.microsoft.com/office/drawing/2014/main" id="{AB90F9B0-2498-446B-BCF3-A4329D9C06C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074" name="Picture 2">
            <a:extLst>
              <a:ext uri="{FF2B5EF4-FFF2-40B4-BE49-F238E27FC236}">
                <a16:creationId xmlns:a16="http://schemas.microsoft.com/office/drawing/2014/main" id="{B6071D0D-07B6-4480-B302-207DD0C21F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864" y="1275575"/>
            <a:ext cx="10582656" cy="4947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4611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616</TotalTime>
  <Words>417</Words>
  <Application>Microsoft Office PowerPoint</Application>
  <PresentationFormat>Widescreen</PresentationFormat>
  <Paragraphs>181</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Scalable Analytics Final Project Team IX</vt:lpstr>
      <vt:lpstr>Project Summary</vt:lpstr>
      <vt:lpstr>Data Description</vt:lpstr>
      <vt:lpstr>Google Cloud Usage</vt:lpstr>
      <vt:lpstr>Preprocessing Steps</vt:lpstr>
      <vt:lpstr>Key Takeaways</vt:lpstr>
      <vt:lpstr>Key Takeaways</vt:lpstr>
      <vt:lpstr>Key Takeaways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HARSHIT BHARGAVA</dc:creator>
  <cp:lastModifiedBy>Abhijeet Kothari</cp:lastModifiedBy>
  <cp:revision>34</cp:revision>
  <dcterms:created xsi:type="dcterms:W3CDTF">2021-04-25T23:39:59Z</dcterms:created>
  <dcterms:modified xsi:type="dcterms:W3CDTF">2021-04-27T01:05:58Z</dcterms:modified>
</cp:coreProperties>
</file>